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8"/>
  </p:notesMasterIdLst>
  <p:sldIdLst>
    <p:sldId id="256" r:id="rId3"/>
    <p:sldId id="284" r:id="rId4"/>
    <p:sldId id="272" r:id="rId5"/>
    <p:sldId id="258" r:id="rId6"/>
    <p:sldId id="273" r:id="rId7"/>
    <p:sldId id="274" r:id="rId8"/>
    <p:sldId id="275" r:id="rId9"/>
    <p:sldId id="276" r:id="rId10"/>
    <p:sldId id="277" r:id="rId11"/>
    <p:sldId id="278" r:id="rId12"/>
    <p:sldId id="279" r:id="rId13"/>
    <p:sldId id="280" r:id="rId14"/>
    <p:sldId id="281" r:id="rId15"/>
    <p:sldId id="282" r:id="rId16"/>
    <p:sldId id="283"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Freyermuth" initials="AMF" lastIdx="9" clrIdx="0">
    <p:extLst>
      <p:ext uri="{19B8F6BF-5375-455C-9EA6-DF929625EA0E}">
        <p15:presenceInfo xmlns:p15="http://schemas.microsoft.com/office/powerpoint/2012/main" userId="AFreyermuth" providerId="None"/>
      </p:ext>
    </p:extLst>
  </p:cmAuthor>
  <p:cmAuthor id="2" name="Sullivan, Shawn F CIV USARMY CEMVS (US)" initials="SSFCUC(" lastIdx="1" clrIdx="1">
    <p:extLst>
      <p:ext uri="{19B8F6BF-5375-455C-9EA6-DF929625EA0E}">
        <p15:presenceInfo xmlns:p15="http://schemas.microsoft.com/office/powerpoint/2012/main" userId="S-1-5-21-3751066826-4000184148-1150704441-74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C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8" autoAdjust="0"/>
    <p:restoredTop sz="82609" autoAdjust="0"/>
  </p:normalViewPr>
  <p:slideViewPr>
    <p:cSldViewPr snapToGrid="0">
      <p:cViewPr varScale="1">
        <p:scale>
          <a:sx n="109" d="100"/>
          <a:sy n="109"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D5DC9A0-DBF9-4DC8-8408-13886F4CF4C4}" type="datetimeFigureOut">
              <a:rPr lang="en-US" smtClean="0"/>
              <a:t>10/10/2018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9B6EC46-47AF-40DC-AFAF-116308D4114B}" type="slidenum">
              <a:rPr lang="en-US" smtClean="0"/>
              <a:t>‹#›</a:t>
            </a:fld>
            <a:endParaRPr lang="en-US"/>
          </a:p>
        </p:txBody>
      </p:sp>
    </p:spTree>
    <p:extLst>
      <p:ext uri="{BB962C8B-B14F-4D97-AF65-F5344CB8AC3E}">
        <p14:creationId xmlns:p14="http://schemas.microsoft.com/office/powerpoint/2010/main" val="228333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dirty="0"/>
          </a:p>
          <a:p>
            <a:pPr marL="174708" indent="-174708" defTabSz="966529">
              <a:buFont typeface="Arial" panose="020B0604020202020204" pitchFamily="34" charset="0"/>
              <a:buChar char="•"/>
              <a:defRPr/>
            </a:pPr>
            <a:endParaRPr lang="en-US" dirty="0"/>
          </a:p>
          <a:p>
            <a:pPr marL="174708" indent="-174708" defTabSz="966529">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B9B6EC46-47AF-40DC-AFAF-116308D4114B}" type="slidenum">
              <a:rPr lang="en-US" smtClean="0"/>
              <a:t>1</a:t>
            </a:fld>
            <a:endParaRPr lang="en-US"/>
          </a:p>
        </p:txBody>
      </p:sp>
    </p:spTree>
    <p:extLst>
      <p:ext uri="{BB962C8B-B14F-4D97-AF65-F5344CB8AC3E}">
        <p14:creationId xmlns:p14="http://schemas.microsoft.com/office/powerpoint/2010/main" val="3328026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B6EC46-47AF-40DC-AFAF-116308D4114B}" type="slidenum">
              <a:rPr lang="en-US" smtClean="0"/>
              <a:t>10</a:t>
            </a:fld>
            <a:endParaRPr lang="en-US"/>
          </a:p>
        </p:txBody>
      </p:sp>
    </p:spTree>
    <p:extLst>
      <p:ext uri="{BB962C8B-B14F-4D97-AF65-F5344CB8AC3E}">
        <p14:creationId xmlns:p14="http://schemas.microsoft.com/office/powerpoint/2010/main" val="2418988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9B6EC46-47AF-40DC-AFAF-116308D4114B}" type="slidenum">
              <a:rPr lang="en-US" smtClean="0"/>
              <a:t>11</a:t>
            </a:fld>
            <a:endParaRPr lang="en-US"/>
          </a:p>
        </p:txBody>
      </p:sp>
    </p:spTree>
    <p:extLst>
      <p:ext uri="{BB962C8B-B14F-4D97-AF65-F5344CB8AC3E}">
        <p14:creationId xmlns:p14="http://schemas.microsoft.com/office/powerpoint/2010/main" val="2688519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fld id="{B9B6EC46-47AF-40DC-AFAF-116308D4114B}" type="slidenum">
              <a:rPr lang="en-US" smtClean="0"/>
              <a:t>12</a:t>
            </a:fld>
            <a:endParaRPr lang="en-US"/>
          </a:p>
        </p:txBody>
      </p:sp>
    </p:spTree>
    <p:extLst>
      <p:ext uri="{BB962C8B-B14F-4D97-AF65-F5344CB8AC3E}">
        <p14:creationId xmlns:p14="http://schemas.microsoft.com/office/powerpoint/2010/main" val="266001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hangingPunct="0">
              <a:spcAft>
                <a:spcPts val="442"/>
              </a:spcAft>
              <a:buClr>
                <a:srgbClr val="CC0000"/>
              </a:buClr>
              <a:defRPr/>
            </a:pPr>
            <a:endParaRPr lang="en-US" sz="1100" dirty="0">
              <a:latin typeface="Arial" charset="0"/>
            </a:endParaRPr>
          </a:p>
        </p:txBody>
      </p:sp>
      <p:sp>
        <p:nvSpPr>
          <p:cNvPr id="4" name="Slide Number Placeholder 3"/>
          <p:cNvSpPr>
            <a:spLocks noGrp="1"/>
          </p:cNvSpPr>
          <p:nvPr>
            <p:ph type="sldNum" sz="quarter" idx="10"/>
          </p:nvPr>
        </p:nvSpPr>
        <p:spPr/>
        <p:txBody>
          <a:bodyPr/>
          <a:lstStyle/>
          <a:p>
            <a:fld id="{B9B6EC46-47AF-40DC-AFAF-116308D4114B}" type="slidenum">
              <a:rPr lang="en-US" smtClean="0"/>
              <a:t>13</a:t>
            </a:fld>
            <a:endParaRPr lang="en-US"/>
          </a:p>
        </p:txBody>
      </p:sp>
    </p:spTree>
    <p:extLst>
      <p:ext uri="{BB962C8B-B14F-4D97-AF65-F5344CB8AC3E}">
        <p14:creationId xmlns:p14="http://schemas.microsoft.com/office/powerpoint/2010/main" val="1270727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B6EC46-47AF-40DC-AFAF-116308D4114B}" type="slidenum">
              <a:rPr lang="en-US" smtClean="0"/>
              <a:t>14</a:t>
            </a:fld>
            <a:endParaRPr lang="en-US"/>
          </a:p>
        </p:txBody>
      </p:sp>
    </p:spTree>
    <p:extLst>
      <p:ext uri="{BB962C8B-B14F-4D97-AF65-F5344CB8AC3E}">
        <p14:creationId xmlns:p14="http://schemas.microsoft.com/office/powerpoint/2010/main" val="2141064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9B6EC46-47AF-40DC-AFAF-116308D4114B}" type="slidenum">
              <a:rPr lang="en-US" smtClean="0"/>
              <a:t>15</a:t>
            </a:fld>
            <a:endParaRPr lang="en-US"/>
          </a:p>
        </p:txBody>
      </p:sp>
    </p:spTree>
    <p:extLst>
      <p:ext uri="{BB962C8B-B14F-4D97-AF65-F5344CB8AC3E}">
        <p14:creationId xmlns:p14="http://schemas.microsoft.com/office/powerpoint/2010/main" val="264408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B6EC46-47AF-40DC-AFAF-116308D4114B}" type="slidenum">
              <a:rPr lang="en-US" smtClean="0"/>
              <a:t>2</a:t>
            </a:fld>
            <a:endParaRPr lang="en-US"/>
          </a:p>
        </p:txBody>
      </p:sp>
    </p:spTree>
    <p:extLst>
      <p:ext uri="{BB962C8B-B14F-4D97-AF65-F5344CB8AC3E}">
        <p14:creationId xmlns:p14="http://schemas.microsoft.com/office/powerpoint/2010/main" val="39757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B6EC46-47AF-40DC-AFAF-116308D4114B}" type="slidenum">
              <a:rPr lang="en-US" smtClean="0"/>
              <a:t>3</a:t>
            </a:fld>
            <a:endParaRPr lang="en-US"/>
          </a:p>
        </p:txBody>
      </p:sp>
    </p:spTree>
    <p:extLst>
      <p:ext uri="{BB962C8B-B14F-4D97-AF65-F5344CB8AC3E}">
        <p14:creationId xmlns:p14="http://schemas.microsoft.com/office/powerpoint/2010/main" val="139502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fld id="{B9B6EC46-47AF-40DC-AFAF-116308D4114B}" type="slidenum">
              <a:rPr lang="en-US" smtClean="0"/>
              <a:t>4</a:t>
            </a:fld>
            <a:endParaRPr lang="en-US"/>
          </a:p>
        </p:txBody>
      </p:sp>
    </p:spTree>
    <p:extLst>
      <p:ext uri="{BB962C8B-B14F-4D97-AF65-F5344CB8AC3E}">
        <p14:creationId xmlns:p14="http://schemas.microsoft.com/office/powerpoint/2010/main" val="356764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B6EC46-47AF-40DC-AFAF-116308D4114B}" type="slidenum">
              <a:rPr lang="en-US" smtClean="0"/>
              <a:t>5</a:t>
            </a:fld>
            <a:endParaRPr lang="en-US"/>
          </a:p>
        </p:txBody>
      </p:sp>
    </p:spTree>
    <p:extLst>
      <p:ext uri="{BB962C8B-B14F-4D97-AF65-F5344CB8AC3E}">
        <p14:creationId xmlns:p14="http://schemas.microsoft.com/office/powerpoint/2010/main" val="3124624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B6EC46-47AF-40DC-AFAF-116308D4114B}" type="slidenum">
              <a:rPr lang="en-US" smtClean="0"/>
              <a:t>6</a:t>
            </a:fld>
            <a:endParaRPr lang="en-US"/>
          </a:p>
        </p:txBody>
      </p:sp>
    </p:spTree>
    <p:extLst>
      <p:ext uri="{BB962C8B-B14F-4D97-AF65-F5344CB8AC3E}">
        <p14:creationId xmlns:p14="http://schemas.microsoft.com/office/powerpoint/2010/main" val="287873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endParaRPr lang="en-US" dirty="0" smtClean="0"/>
          </a:p>
        </p:txBody>
      </p:sp>
      <p:sp>
        <p:nvSpPr>
          <p:cNvPr id="4" name="Slide Number Placeholder 3"/>
          <p:cNvSpPr>
            <a:spLocks noGrp="1"/>
          </p:cNvSpPr>
          <p:nvPr>
            <p:ph type="sldNum" sz="quarter" idx="10"/>
          </p:nvPr>
        </p:nvSpPr>
        <p:spPr/>
        <p:txBody>
          <a:bodyPr/>
          <a:lstStyle/>
          <a:p>
            <a:fld id="{B9B6EC46-47AF-40DC-AFAF-116308D4114B}" type="slidenum">
              <a:rPr lang="en-US" smtClean="0"/>
              <a:t>7</a:t>
            </a:fld>
            <a:endParaRPr lang="en-US"/>
          </a:p>
        </p:txBody>
      </p:sp>
    </p:spTree>
    <p:extLst>
      <p:ext uri="{BB962C8B-B14F-4D97-AF65-F5344CB8AC3E}">
        <p14:creationId xmlns:p14="http://schemas.microsoft.com/office/powerpoint/2010/main" val="720841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B6EC46-47AF-40DC-AFAF-116308D4114B}" type="slidenum">
              <a:rPr lang="en-US" smtClean="0"/>
              <a:t>8</a:t>
            </a:fld>
            <a:endParaRPr lang="en-US"/>
          </a:p>
        </p:txBody>
      </p:sp>
    </p:spTree>
    <p:extLst>
      <p:ext uri="{BB962C8B-B14F-4D97-AF65-F5344CB8AC3E}">
        <p14:creationId xmlns:p14="http://schemas.microsoft.com/office/powerpoint/2010/main" val="351739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B6EC46-47AF-40DC-AFAF-116308D4114B}" type="slidenum">
              <a:rPr lang="en-US" smtClean="0"/>
              <a:t>9</a:t>
            </a:fld>
            <a:endParaRPr lang="en-US"/>
          </a:p>
        </p:txBody>
      </p:sp>
    </p:spTree>
    <p:extLst>
      <p:ext uri="{BB962C8B-B14F-4D97-AF65-F5344CB8AC3E}">
        <p14:creationId xmlns:p14="http://schemas.microsoft.com/office/powerpoint/2010/main" val="1964584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66700" y="1028700"/>
            <a:ext cx="11658600" cy="560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23948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1607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5617040"/>
      </p:ext>
    </p:extLst>
  </p:cSld>
  <p:clrMapOvr>
    <a:masterClrMapping/>
  </p:clrMapOvr>
  <p:extLst mod="1">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smtClean="0"/>
              <a:t>Click to edit Master text styles</a:t>
            </a:r>
          </a:p>
        </p:txBody>
      </p:sp>
    </p:spTree>
    <p:extLst>
      <p:ext uri="{BB962C8B-B14F-4D97-AF65-F5344CB8AC3E}">
        <p14:creationId xmlns:p14="http://schemas.microsoft.com/office/powerpoint/2010/main" val="646473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smtClean="0"/>
              <a:t>Click to edit Master title style</a:t>
            </a:r>
            <a:endParaRPr lang="en-US" dirty="0" smtClean="0"/>
          </a:p>
        </p:txBody>
      </p:sp>
    </p:spTree>
    <p:extLst>
      <p:ext uri="{BB962C8B-B14F-4D97-AF65-F5344CB8AC3E}">
        <p14:creationId xmlns:p14="http://schemas.microsoft.com/office/powerpoint/2010/main" val="6080530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9435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09544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2134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Blank w/ background no graphics">
    <p:spTree>
      <p:nvGrpSpPr>
        <p:cNvPr id="1" name=""/>
        <p:cNvGrpSpPr/>
        <p:nvPr/>
      </p:nvGrpSpPr>
      <p:grpSpPr>
        <a:xfrm>
          <a:off x="0" y="0"/>
          <a:ext cx="0" cy="0"/>
          <a:chOff x="0" y="0"/>
          <a:chExt cx="0" cy="0"/>
        </a:xfrm>
      </p:grpSpPr>
      <p:sp>
        <p:nvSpPr>
          <p:cNvPr id="9" name="Rounded Rectangle 8"/>
          <p:cNvSpPr/>
          <p:nvPr/>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110129521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737451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240227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56324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865752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1604644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smtClean="0"/>
              <a:t>Click to edit Master title style</a:t>
            </a:r>
            <a:endParaRPr lang="en-US" dirty="0"/>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smtClean="0"/>
              <a:t>Click icon to add picture</a:t>
            </a:r>
            <a:endParaRPr lang="en-US" dirty="0"/>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smtClean="0"/>
              <a:t>Click icon to add picture</a:t>
            </a:r>
            <a:endParaRPr lang="en-US" dirty="0"/>
          </a:p>
        </p:txBody>
      </p:sp>
      <p:sp>
        <p:nvSpPr>
          <p:cNvPr id="7" name="Text Placeholder 6"/>
          <p:cNvSpPr>
            <a:spLocks noGrp="1"/>
          </p:cNvSpPr>
          <p:nvPr>
            <p:ph type="body" sz="quarter" idx="15"/>
          </p:nvPr>
        </p:nvSpPr>
        <p:spPr>
          <a:xfrm>
            <a:off x="266700" y="2059389"/>
            <a:ext cx="5816600" cy="3307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76301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smtClean="0"/>
              <a:t>Click to edit Master title style</a:t>
            </a:r>
            <a:endParaRPr lang="en-US" dirty="0"/>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smtClean="0"/>
              <a:t>Click icon to add picture</a:t>
            </a:r>
            <a:endParaRPr lang="en-US" dirty="0"/>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smtClean="0"/>
              <a:t>Click icon to add picture</a:t>
            </a:r>
            <a:endParaRPr lang="en-US" dirty="0"/>
          </a:p>
        </p:txBody>
      </p:sp>
      <p:sp>
        <p:nvSpPr>
          <p:cNvPr id="3" name="Content Placeholder 2"/>
          <p:cNvSpPr>
            <a:spLocks noGrp="1"/>
          </p:cNvSpPr>
          <p:nvPr>
            <p:ph sz="quarter" idx="17"/>
          </p:nvPr>
        </p:nvSpPr>
        <p:spPr>
          <a:xfrm>
            <a:off x="266700" y="2058988"/>
            <a:ext cx="5808663" cy="330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smtClean="0"/>
              <a:t>Click icon to add picture</a:t>
            </a:r>
            <a:endParaRPr lang="en-US" dirty="0"/>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20097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smtClean="0"/>
              <a:t>Click icon to add picture</a:t>
            </a:r>
            <a:endParaRPr lang="en-US" dirty="0"/>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smtClean="0"/>
              <a:t>Click icon to add picture</a:t>
            </a:r>
            <a:endParaRPr lang="en-US" dirty="0"/>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smtClean="0"/>
              <a:t>Click icon to add picture</a:t>
            </a:r>
            <a:endParaRPr lang="en-US" dirty="0"/>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smtClean="0"/>
              <a:t>Click to edit Master title style</a:t>
            </a:r>
            <a:endParaRPr lang="en-US" dirty="0"/>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smtClean="0"/>
              <a:t>Click icon to add picture</a:t>
            </a:r>
            <a:endParaRPr lang="en-US" dirty="0"/>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862452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smtClean="0"/>
              <a:t>Click icon to add picture</a:t>
            </a:r>
            <a:endParaRPr lang="en-US" dirty="0"/>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smtClean="0"/>
              <a:t>Click icon to add picture</a:t>
            </a:r>
            <a:endParaRPr lang="en-US" dirty="0"/>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smtClean="0"/>
              <a:t>Click icon to add picture</a:t>
            </a:r>
            <a:endParaRPr lang="en-US" dirty="0"/>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smtClean="0"/>
              <a:t>Click to edit Master title style</a:t>
            </a:r>
            <a:endParaRPr lang="en-US" dirty="0"/>
          </a:p>
        </p:txBody>
      </p:sp>
      <p:sp>
        <p:nvSpPr>
          <p:cNvPr id="4" name="Text Placeholder 3"/>
          <p:cNvSpPr>
            <a:spLocks noGrp="1"/>
          </p:cNvSpPr>
          <p:nvPr>
            <p:ph type="body" sz="quarter" idx="16"/>
          </p:nvPr>
        </p:nvSpPr>
        <p:spPr>
          <a:xfrm>
            <a:off x="266700" y="1227138"/>
            <a:ext cx="4337105" cy="3957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285701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2FEBDF-4733-4C87-9698-FC1C37FDA638}"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36F5D41-62B4-4B4B-8E87-355CBFAFB659}" type="slidenum">
              <a:rPr lang="en-US" smtClean="0"/>
              <a:t>‹#›</a:t>
            </a:fld>
            <a:endParaRPr lang="en-US"/>
          </a:p>
        </p:txBody>
      </p:sp>
    </p:spTree>
    <p:extLst>
      <p:ext uri="{BB962C8B-B14F-4D97-AF65-F5344CB8AC3E}">
        <p14:creationId xmlns:p14="http://schemas.microsoft.com/office/powerpoint/2010/main" val="1452269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r>
              <a:rPr lang="en-US" smtClean="0"/>
              <a:t>Click icon to add chart</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0675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0" y="1043608"/>
            <a:ext cx="5829300" cy="3001617"/>
          </a:xfrm>
          <a:prstGeom prst="rect">
            <a:avLst/>
          </a:prstGeom>
          <a:noFill/>
          <a:ln w="50800" cmpd="dbl">
            <a:solidFill>
              <a:schemeClr val="tx1"/>
            </a:solidFill>
          </a:ln>
        </p:spPr>
        <p:txBody>
          <a:bodyPr wrap="square" rtlCol="0" anchor="b" anchorCtr="0">
            <a:noAutofit/>
          </a:bodyPr>
          <a:lstStyle/>
          <a:p>
            <a:r>
              <a:rPr lang="en-US" dirty="0" smtClean="0"/>
              <a:t>Use</a:t>
            </a:r>
            <a:r>
              <a:rPr lang="en-US" baseline="0" dirty="0" smtClean="0"/>
              <a:t> for Standard Content Slide Colors</a:t>
            </a:r>
            <a:endParaRPr lang="en-US" dirty="0"/>
          </a:p>
        </p:txBody>
      </p:sp>
      <p:sp>
        <p:nvSpPr>
          <p:cNvPr id="2" name="TextBox 1"/>
          <p:cNvSpPr txBox="1"/>
          <p:nvPr userDrawn="1"/>
        </p:nvSpPr>
        <p:spPr>
          <a:xfrm>
            <a:off x="6096000" y="1043608"/>
            <a:ext cx="5829300" cy="3001617"/>
          </a:xfrm>
          <a:prstGeom prst="rect">
            <a:avLst/>
          </a:prstGeom>
          <a:noFill/>
          <a:ln w="50800" cmpd="dbl">
            <a:solidFill>
              <a:schemeClr val="tx1"/>
            </a:solidFill>
          </a:ln>
        </p:spPr>
        <p:txBody>
          <a:bodyPr wrap="square" rtlCol="0" anchor="b" anchorCtr="0">
            <a:noAutofit/>
          </a:bodyPr>
          <a:lstStyle/>
          <a:p>
            <a:r>
              <a:rPr lang="en-US" dirty="0" smtClean="0"/>
              <a:t>Use</a:t>
            </a:r>
            <a:r>
              <a:rPr lang="en-US" baseline="0" dirty="0" smtClean="0"/>
              <a:t> for Chart Colors</a:t>
            </a:r>
            <a:endParaRPr lang="en-US" dirty="0"/>
          </a:p>
        </p:txBody>
      </p:sp>
      <p:grpSp>
        <p:nvGrpSpPr>
          <p:cNvPr id="21" name="Group 20"/>
          <p:cNvGrpSpPr/>
          <p:nvPr userDrawn="1"/>
        </p:nvGrpSpPr>
        <p:grpSpPr>
          <a:xfrm>
            <a:off x="372234" y="1391830"/>
            <a:ext cx="1145832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217</a:t>
              </a:r>
            </a:p>
            <a:p>
              <a:pPr algn="ctr">
                <a:defRPr/>
              </a:pPr>
              <a:r>
                <a:rPr lang="en-US" sz="1000" b="1" dirty="0" smtClean="0">
                  <a:solidFill>
                    <a:schemeClr val="tx1"/>
                  </a:solidFill>
                </a:rPr>
                <a:t>217</a:t>
              </a:r>
            </a:p>
            <a:p>
              <a:pPr algn="ctr">
                <a:defRPr/>
              </a:pPr>
              <a:r>
                <a:rPr lang="en-US" sz="1000" b="1" dirty="0" smtClean="0">
                  <a:solidFill>
                    <a:schemeClr val="tx1"/>
                  </a:solidFill>
                </a:rPr>
                <a:t>217</a:t>
              </a:r>
            </a:p>
            <a:p>
              <a:pPr algn="ctr">
                <a:defRPr/>
              </a:pPr>
              <a:endParaRPr lang="en-US" sz="1000" b="1" dirty="0" smtClean="0">
                <a:solidFill>
                  <a:schemeClr val="tx1"/>
                </a:solidFill>
              </a:endParaRPr>
            </a:p>
            <a:p>
              <a:pPr algn="ctr">
                <a:defRPr/>
              </a:pPr>
              <a:r>
                <a:rPr lang="en-US" sz="1000" b="1" dirty="0" smtClean="0">
                  <a:solidFill>
                    <a:schemeClr val="tx1"/>
                  </a:solidFill>
                </a:rPr>
                <a:t>#d8d9d8</a:t>
              </a:r>
              <a:endParaRPr lang="en-US" sz="1000" b="1" dirty="0">
                <a:solidFill>
                  <a:schemeClr val="tx1"/>
                </a:solidFill>
              </a:endParaRP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200</a:t>
              </a:r>
            </a:p>
            <a:p>
              <a:pPr algn="ctr">
                <a:defRPr/>
              </a:pPr>
              <a:r>
                <a:rPr lang="en-US" sz="1000" b="1" dirty="0" smtClean="0">
                  <a:solidFill>
                    <a:schemeClr val="tx1"/>
                  </a:solidFill>
                </a:rPr>
                <a:t>200</a:t>
              </a:r>
            </a:p>
            <a:p>
              <a:pPr algn="ctr">
                <a:defRPr/>
              </a:pPr>
              <a:r>
                <a:rPr lang="en-US" sz="1000" b="1" dirty="0" smtClean="0">
                  <a:solidFill>
                    <a:schemeClr val="tx1"/>
                  </a:solidFill>
                </a:rPr>
                <a:t>200</a:t>
              </a:r>
            </a:p>
            <a:p>
              <a:pPr algn="ctr">
                <a:defRPr/>
              </a:pPr>
              <a:endParaRPr lang="en-US" sz="1000" b="1" dirty="0" smtClean="0">
                <a:solidFill>
                  <a:schemeClr val="tx1"/>
                </a:solidFill>
              </a:endParaRPr>
            </a:p>
            <a:p>
              <a:pPr algn="ctr">
                <a:defRPr/>
              </a:pPr>
              <a:r>
                <a:rPr lang="en-US" sz="1000" b="1" dirty="0" smtClean="0">
                  <a:solidFill>
                    <a:schemeClr val="tx1"/>
                  </a:solidFill>
                </a:rPr>
                <a:t>#c9c9c9</a:t>
              </a:r>
              <a:endParaRPr lang="en-US" sz="1000" b="1" dirty="0">
                <a:solidFill>
                  <a:schemeClr val="tx1"/>
                </a:solidFill>
              </a:endParaRP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255</a:t>
              </a:r>
            </a:p>
            <a:p>
              <a:pPr algn="ctr">
                <a:defRPr/>
              </a:pPr>
              <a:r>
                <a:rPr lang="en-US" sz="1000" b="1" dirty="0" smtClean="0">
                  <a:solidFill>
                    <a:schemeClr val="tx1"/>
                  </a:solidFill>
                </a:rPr>
                <a:t>255</a:t>
              </a:r>
            </a:p>
            <a:p>
              <a:pPr algn="ctr">
                <a:defRPr/>
              </a:pPr>
              <a:r>
                <a:rPr lang="en-US" sz="1000" b="1" dirty="0" smtClean="0">
                  <a:solidFill>
                    <a:schemeClr val="tx1"/>
                  </a:solidFill>
                </a:rPr>
                <a:t>255</a:t>
              </a:r>
            </a:p>
            <a:p>
              <a:pPr algn="ctr">
                <a:defRPr/>
              </a:pPr>
              <a:endParaRPr lang="en-US" sz="1000" b="1" dirty="0" smtClean="0">
                <a:solidFill>
                  <a:schemeClr val="tx1"/>
                </a:solidFill>
              </a:endParaRPr>
            </a:p>
            <a:p>
              <a:pPr algn="ctr">
                <a:defRPr/>
              </a:pPr>
              <a:r>
                <a:rPr lang="en-US" sz="1000" b="1" dirty="0" smtClean="0">
                  <a:solidFill>
                    <a:schemeClr val="tx1"/>
                  </a:solidFill>
                </a:rPr>
                <a:t>#83847a</a:t>
              </a:r>
              <a:endParaRPr lang="en-US" sz="1000" b="1" dirty="0">
                <a:solidFill>
                  <a:schemeClr val="tx1"/>
                </a:solidFill>
              </a:endParaRP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2</a:t>
              </a:r>
            </a:p>
            <a:p>
              <a:pPr algn="ctr">
                <a:defRPr/>
              </a:pPr>
              <a:r>
                <a:rPr lang="en-US" sz="1000" b="1" dirty="0" smtClean="0">
                  <a:solidFill>
                    <a:schemeClr val="bg1"/>
                  </a:solidFill>
                </a:rPr>
                <a:t>0</a:t>
              </a:r>
            </a:p>
            <a:p>
              <a:pPr algn="ctr">
                <a:defRPr/>
              </a:pPr>
              <a:r>
                <a:rPr lang="en-US" sz="1000" b="1" dirty="0" smtClean="0">
                  <a:solidFill>
                    <a:schemeClr val="bg1"/>
                  </a:solidFill>
                </a:rPr>
                <a:t>0</a:t>
              </a:r>
            </a:p>
            <a:p>
              <a:pPr algn="ctr">
                <a:defRPr/>
              </a:pPr>
              <a:endParaRPr lang="en-US" sz="1000" b="1" dirty="0" smtClean="0">
                <a:solidFill>
                  <a:schemeClr val="bg1"/>
                </a:solidFill>
              </a:endParaRPr>
            </a:p>
            <a:p>
              <a:pPr algn="ctr">
                <a:defRPr/>
              </a:pPr>
              <a:r>
                <a:rPr lang="en-US" sz="1000" b="1" dirty="0" smtClean="0">
                  <a:solidFill>
                    <a:schemeClr val="bg1"/>
                  </a:solidFill>
                </a:rPr>
                <a:t>#020000</a:t>
              </a:r>
              <a:endParaRPr lang="en-US" sz="1000" b="1" dirty="0">
                <a:solidFill>
                  <a:schemeClr val="bg1"/>
                </a:solidFill>
              </a:endParaRP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163</a:t>
              </a:r>
            </a:p>
            <a:p>
              <a:pPr algn="ctr">
                <a:defRPr/>
              </a:pPr>
              <a:r>
                <a:rPr lang="en-US" sz="1000" b="1" dirty="0" smtClean="0">
                  <a:solidFill>
                    <a:schemeClr val="tx1"/>
                  </a:solidFill>
                </a:rPr>
                <a:t>163</a:t>
              </a:r>
            </a:p>
            <a:p>
              <a:pPr algn="ctr">
                <a:defRPr/>
              </a:pPr>
              <a:r>
                <a:rPr lang="en-US" sz="1000" b="1" dirty="0" smtClean="0">
                  <a:solidFill>
                    <a:schemeClr val="tx1"/>
                  </a:solidFill>
                </a:rPr>
                <a:t>163</a:t>
              </a:r>
            </a:p>
            <a:p>
              <a:pPr algn="ctr">
                <a:defRPr/>
              </a:pPr>
              <a:endParaRPr lang="en-US" sz="1000" b="1" dirty="0" smtClean="0">
                <a:solidFill>
                  <a:schemeClr val="tx1"/>
                </a:solidFill>
              </a:endParaRPr>
            </a:p>
            <a:p>
              <a:pPr algn="ctr">
                <a:defRPr/>
              </a:pPr>
              <a:r>
                <a:rPr lang="en-US" sz="1000" b="1" dirty="0" smtClean="0">
                  <a:solidFill>
                    <a:schemeClr val="tx1"/>
                  </a:solidFill>
                </a:rPr>
                <a:t>#a3a3a2</a:t>
              </a:r>
              <a:endParaRPr lang="en-US" sz="1000" b="1" dirty="0">
                <a:solidFill>
                  <a:schemeClr val="tx1"/>
                </a:solidFill>
              </a:endParaRP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131</a:t>
              </a:r>
            </a:p>
            <a:p>
              <a:pPr algn="ctr">
                <a:defRPr/>
              </a:pPr>
              <a:r>
                <a:rPr lang="en-US" sz="1000" b="1" dirty="0" smtClean="0">
                  <a:solidFill>
                    <a:schemeClr val="tx1"/>
                  </a:solidFill>
                </a:rPr>
                <a:t>132</a:t>
              </a:r>
            </a:p>
            <a:p>
              <a:pPr algn="ctr">
                <a:defRPr/>
              </a:pPr>
              <a:r>
                <a:rPr lang="en-US" sz="1000" b="1" dirty="0" smtClean="0">
                  <a:solidFill>
                    <a:schemeClr val="tx1"/>
                  </a:solidFill>
                </a:rPr>
                <a:t>122</a:t>
              </a:r>
            </a:p>
            <a:p>
              <a:pPr algn="ctr">
                <a:defRPr/>
              </a:pPr>
              <a:endParaRPr lang="en-US" sz="1000" b="1" dirty="0" smtClean="0">
                <a:solidFill>
                  <a:schemeClr val="tx1"/>
                </a:solidFill>
              </a:endParaRPr>
            </a:p>
            <a:p>
              <a:pPr algn="ctr">
                <a:defRPr/>
              </a:pPr>
              <a:r>
                <a:rPr lang="en-US" sz="1000" b="1" dirty="0" smtClean="0">
                  <a:solidFill>
                    <a:schemeClr val="tx1"/>
                  </a:solidFill>
                </a:rPr>
                <a:t>#83847a</a:t>
              </a:r>
              <a:endParaRPr lang="en-US" sz="1000" b="1" dirty="0">
                <a:solidFill>
                  <a:schemeClr val="tx1"/>
                </a:solidFill>
              </a:endParaRP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223</a:t>
              </a:r>
            </a:p>
            <a:p>
              <a:pPr algn="ctr">
                <a:defRPr/>
              </a:pPr>
              <a:r>
                <a:rPr lang="en-US" sz="1000" b="1" dirty="0" smtClean="0">
                  <a:solidFill>
                    <a:schemeClr val="bg1"/>
                  </a:solidFill>
                </a:rPr>
                <a:t>31</a:t>
              </a:r>
            </a:p>
            <a:p>
              <a:pPr algn="ctr">
                <a:defRPr/>
              </a:pPr>
              <a:r>
                <a:rPr lang="en-US" sz="1000" b="1" dirty="0" smtClean="0">
                  <a:solidFill>
                    <a:schemeClr val="bg1"/>
                  </a:solidFill>
                </a:rPr>
                <a:t>46</a:t>
              </a:r>
            </a:p>
            <a:p>
              <a:pPr algn="ctr">
                <a:defRPr/>
              </a:pPr>
              <a:endParaRPr lang="en-US" sz="1000" b="1" dirty="0" smtClean="0">
                <a:solidFill>
                  <a:schemeClr val="bg1"/>
                </a:solidFill>
              </a:endParaRPr>
            </a:p>
            <a:p>
              <a:pPr algn="ctr">
                <a:defRPr/>
              </a:pPr>
              <a:r>
                <a:rPr lang="en-US" sz="1000" b="1" dirty="0" smtClean="0">
                  <a:solidFill>
                    <a:schemeClr val="bg1"/>
                  </a:solidFill>
                </a:rPr>
                <a:t>#ef4236</a:t>
              </a:r>
              <a:endParaRPr lang="en-US" sz="1000" b="1" dirty="0">
                <a:solidFill>
                  <a:schemeClr val="bg1"/>
                </a:solidFill>
              </a:endParaRP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110</a:t>
              </a:r>
            </a:p>
            <a:p>
              <a:pPr algn="ctr">
                <a:defRPr/>
              </a:pPr>
              <a:r>
                <a:rPr lang="en-US" sz="1000" b="1" dirty="0" smtClean="0">
                  <a:solidFill>
                    <a:schemeClr val="tx1"/>
                  </a:solidFill>
                </a:rPr>
                <a:t>135</a:t>
              </a:r>
            </a:p>
            <a:p>
              <a:pPr algn="ctr">
                <a:defRPr/>
              </a:pPr>
              <a:r>
                <a:rPr lang="en-US" sz="1000" b="1" dirty="0" smtClean="0">
                  <a:solidFill>
                    <a:schemeClr val="tx1"/>
                  </a:solidFill>
                </a:rPr>
                <a:t>120</a:t>
              </a:r>
            </a:p>
            <a:p>
              <a:pPr algn="ctr">
                <a:defRPr/>
              </a:pPr>
              <a:endParaRPr lang="en-US" sz="1000" b="1" dirty="0" smtClean="0">
                <a:solidFill>
                  <a:schemeClr val="tx1"/>
                </a:solidFill>
              </a:endParaRPr>
            </a:p>
            <a:p>
              <a:pPr algn="ctr">
                <a:defRPr/>
              </a:pPr>
              <a:r>
                <a:rPr lang="en-US" sz="1000" b="1" dirty="0" smtClean="0">
                  <a:solidFill>
                    <a:schemeClr val="tx1"/>
                  </a:solidFill>
                </a:rPr>
                <a:t>#6f8779</a:t>
              </a:r>
              <a:endParaRPr lang="en-US" sz="1000" b="1" dirty="0">
                <a:solidFill>
                  <a:schemeClr val="tx1"/>
                </a:solidFill>
              </a:endParaRP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112</a:t>
              </a:r>
            </a:p>
            <a:p>
              <a:pPr algn="ctr">
                <a:defRPr/>
              </a:pPr>
              <a:r>
                <a:rPr lang="en-US" sz="1000" b="1" dirty="0" smtClean="0">
                  <a:solidFill>
                    <a:schemeClr val="bg1"/>
                  </a:solidFill>
                </a:rPr>
                <a:t>92</a:t>
              </a:r>
            </a:p>
            <a:p>
              <a:pPr algn="ctr">
                <a:defRPr/>
              </a:pPr>
              <a:r>
                <a:rPr lang="en-US" sz="1000" b="1" dirty="0" smtClean="0">
                  <a:solidFill>
                    <a:schemeClr val="bg1"/>
                  </a:solidFill>
                </a:rPr>
                <a:t>56</a:t>
              </a:r>
            </a:p>
            <a:p>
              <a:pPr algn="ctr">
                <a:defRPr/>
              </a:pPr>
              <a:endParaRPr lang="en-US" sz="1000" b="1" dirty="0" smtClean="0">
                <a:solidFill>
                  <a:schemeClr val="bg1"/>
                </a:solidFill>
              </a:endParaRPr>
            </a:p>
            <a:p>
              <a:pPr algn="ctr">
                <a:defRPr/>
              </a:pPr>
              <a:r>
                <a:rPr lang="en-US" sz="1000" b="1" dirty="0" smtClean="0">
                  <a:solidFill>
                    <a:schemeClr val="bg1"/>
                  </a:solidFill>
                </a:rPr>
                <a:t>#705d39</a:t>
              </a:r>
              <a:endParaRPr lang="en-US" sz="1000" b="1" dirty="0">
                <a:solidFill>
                  <a:schemeClr val="bg1"/>
                </a:solidFill>
              </a:endParaRP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62</a:t>
              </a:r>
            </a:p>
            <a:p>
              <a:pPr algn="ctr">
                <a:defRPr/>
              </a:pPr>
              <a:r>
                <a:rPr lang="en-US" sz="1000" b="1" dirty="0" smtClean="0">
                  <a:solidFill>
                    <a:schemeClr val="bg1"/>
                  </a:solidFill>
                </a:rPr>
                <a:t>102</a:t>
              </a:r>
            </a:p>
            <a:p>
              <a:pPr algn="ctr">
                <a:defRPr/>
              </a:pPr>
              <a:r>
                <a:rPr lang="en-US" sz="1000" b="1" dirty="0" smtClean="0">
                  <a:solidFill>
                    <a:schemeClr val="bg1"/>
                  </a:solidFill>
                </a:rPr>
                <a:t>130</a:t>
              </a:r>
            </a:p>
            <a:p>
              <a:pPr algn="ctr">
                <a:defRPr/>
              </a:pPr>
              <a:endParaRPr lang="en-US" sz="1000" b="1" dirty="0" smtClean="0">
                <a:solidFill>
                  <a:schemeClr val="bg1"/>
                </a:solidFill>
              </a:endParaRPr>
            </a:p>
            <a:p>
              <a:pPr algn="ctr">
                <a:defRPr/>
              </a:pPr>
              <a:r>
                <a:rPr lang="en-US" sz="1000" b="1" dirty="0" smtClean="0">
                  <a:solidFill>
                    <a:schemeClr val="bg1"/>
                  </a:solidFill>
                </a:rPr>
                <a:t>#406782</a:t>
              </a:r>
              <a:endParaRPr lang="en-US" sz="1000" b="1" dirty="0">
                <a:solidFill>
                  <a:schemeClr val="bg1"/>
                </a:solidFill>
              </a:endParaRP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102</a:t>
              </a:r>
            </a:p>
            <a:p>
              <a:pPr algn="ctr">
                <a:defRPr/>
              </a:pPr>
              <a:r>
                <a:rPr lang="en-US" sz="1000" b="1" dirty="0" smtClean="0">
                  <a:solidFill>
                    <a:schemeClr val="bg1"/>
                  </a:solidFill>
                </a:rPr>
                <a:t>56</a:t>
              </a:r>
            </a:p>
            <a:p>
              <a:pPr algn="ctr">
                <a:defRPr/>
              </a:pPr>
              <a:r>
                <a:rPr lang="en-US" sz="1000" b="1" dirty="0" smtClean="0">
                  <a:solidFill>
                    <a:schemeClr val="bg1"/>
                  </a:solidFill>
                </a:rPr>
                <a:t>48</a:t>
              </a:r>
            </a:p>
            <a:p>
              <a:pPr algn="ctr">
                <a:defRPr/>
              </a:pPr>
              <a:endParaRPr lang="en-US" sz="1000" b="1" dirty="0" smtClean="0">
                <a:solidFill>
                  <a:schemeClr val="bg1"/>
                </a:solidFill>
              </a:endParaRPr>
            </a:p>
            <a:p>
              <a:pPr algn="ctr">
                <a:defRPr/>
              </a:pPr>
              <a:r>
                <a:rPr lang="en-US" sz="1000" b="1" dirty="0" smtClean="0">
                  <a:solidFill>
                    <a:schemeClr val="bg1"/>
                  </a:solidFill>
                </a:rPr>
                <a:t>#673931</a:t>
              </a:r>
              <a:endParaRPr lang="en-US" sz="1000" b="1" dirty="0">
                <a:solidFill>
                  <a:schemeClr val="bg1"/>
                </a:solidFill>
              </a:endParaRP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130</a:t>
              </a:r>
            </a:p>
            <a:p>
              <a:pPr algn="ctr">
                <a:defRPr/>
              </a:pPr>
              <a:r>
                <a:rPr lang="en-US" sz="1000" b="1" dirty="0" smtClean="0">
                  <a:solidFill>
                    <a:schemeClr val="bg1"/>
                  </a:solidFill>
                </a:rPr>
                <a:t>120</a:t>
              </a:r>
            </a:p>
            <a:p>
              <a:pPr algn="ctr">
                <a:defRPr/>
              </a:pPr>
              <a:r>
                <a:rPr lang="en-US" sz="1000" b="1" dirty="0" smtClean="0">
                  <a:solidFill>
                    <a:schemeClr val="bg1"/>
                  </a:solidFill>
                </a:rPr>
                <a:t>111</a:t>
              </a:r>
            </a:p>
            <a:p>
              <a:pPr algn="ctr">
                <a:defRPr/>
              </a:pPr>
              <a:endParaRPr lang="en-US" sz="1000" b="1" dirty="0" smtClean="0">
                <a:solidFill>
                  <a:schemeClr val="bg1"/>
                </a:solidFill>
              </a:endParaRPr>
            </a:p>
            <a:p>
              <a:pPr algn="ctr">
                <a:defRPr/>
              </a:pPr>
              <a:r>
                <a:rPr lang="en-US" sz="1000" b="1" dirty="0" smtClean="0">
                  <a:solidFill>
                    <a:schemeClr val="bg1"/>
                  </a:solidFill>
                </a:rPr>
                <a:t>#837970</a:t>
              </a:r>
              <a:endParaRPr lang="en-US" sz="1000" b="1" dirty="0">
                <a:solidFill>
                  <a:schemeClr val="bg1"/>
                </a:solidFill>
              </a:endParaRP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237</a:t>
              </a:r>
            </a:p>
            <a:p>
              <a:pPr algn="ctr">
                <a:defRPr/>
              </a:pPr>
              <a:r>
                <a:rPr lang="en-US" sz="1000" b="1" dirty="0" smtClean="0">
                  <a:solidFill>
                    <a:schemeClr val="tx1"/>
                  </a:solidFill>
                </a:rPr>
                <a:t>237</a:t>
              </a:r>
            </a:p>
            <a:p>
              <a:pPr algn="ctr">
                <a:defRPr/>
              </a:pPr>
              <a:r>
                <a:rPr lang="en-US" sz="1000" b="1" dirty="0" smtClean="0">
                  <a:solidFill>
                    <a:schemeClr val="tx1"/>
                  </a:solidFill>
                </a:rPr>
                <a:t>237</a:t>
              </a:r>
            </a:p>
            <a:p>
              <a:pPr algn="ctr">
                <a:defRPr/>
              </a:pPr>
              <a:endParaRPr lang="en-US" sz="1000" b="1" dirty="0" smtClean="0">
                <a:solidFill>
                  <a:schemeClr val="tx1"/>
                </a:solidFill>
              </a:endParaRPr>
            </a:p>
            <a:p>
              <a:pPr algn="ctr">
                <a:defRPr/>
              </a:pPr>
              <a:r>
                <a:rPr lang="en-US" sz="1000" b="1" dirty="0" smtClean="0">
                  <a:solidFill>
                    <a:schemeClr val="tx1"/>
                  </a:solidFill>
                </a:rPr>
                <a:t>#</a:t>
              </a:r>
              <a:r>
                <a:rPr lang="en-US" sz="1000" b="1" dirty="0" err="1" smtClean="0">
                  <a:solidFill>
                    <a:schemeClr val="tx1"/>
                  </a:solidFill>
                </a:rPr>
                <a:t>ededed</a:t>
              </a:r>
              <a:endParaRPr lang="en-US" sz="1000" b="1" dirty="0">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80</a:t>
              </a:r>
            </a:p>
            <a:p>
              <a:pPr algn="ctr">
                <a:defRPr/>
              </a:pPr>
              <a:r>
                <a:rPr lang="en-US" sz="1000" b="1" dirty="0" smtClean="0">
                  <a:solidFill>
                    <a:schemeClr val="bg1"/>
                  </a:solidFill>
                </a:rPr>
                <a:t>119</a:t>
              </a:r>
            </a:p>
            <a:p>
              <a:pPr algn="ctr">
                <a:defRPr/>
              </a:pPr>
              <a:r>
                <a:rPr lang="en-US" sz="1000" b="1" dirty="0" smtClean="0">
                  <a:solidFill>
                    <a:schemeClr val="bg1"/>
                  </a:solidFill>
                </a:rPr>
                <a:t>27</a:t>
              </a:r>
            </a:p>
            <a:p>
              <a:pPr algn="ctr">
                <a:defRPr/>
              </a:pPr>
              <a:endParaRPr lang="en-US" sz="1000" b="1" dirty="0" smtClean="0">
                <a:solidFill>
                  <a:schemeClr val="bg1"/>
                </a:solidFill>
              </a:endParaRPr>
            </a:p>
            <a:p>
              <a:pPr algn="ctr">
                <a:defRPr/>
              </a:pPr>
              <a:r>
                <a:rPr lang="en-US" sz="1000" b="1" dirty="0" smtClean="0">
                  <a:solidFill>
                    <a:schemeClr val="bg1"/>
                  </a:solidFill>
                </a:rPr>
                <a:t>#517837</a:t>
              </a:r>
              <a:endParaRPr lang="en-US" sz="1000" b="1" dirty="0">
                <a:solidFill>
                  <a:schemeClr val="bg1"/>
                </a:solidFill>
              </a:endParaRP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tx1"/>
                  </a:solidFill>
                </a:rPr>
                <a:t>252</a:t>
              </a:r>
            </a:p>
            <a:p>
              <a:pPr algn="ctr">
                <a:defRPr/>
              </a:pPr>
              <a:r>
                <a:rPr lang="en-US" sz="1000" b="1" dirty="0" smtClean="0">
                  <a:solidFill>
                    <a:schemeClr val="tx1"/>
                  </a:solidFill>
                </a:rPr>
                <a:t>174</a:t>
              </a:r>
            </a:p>
            <a:p>
              <a:pPr algn="ctr">
                <a:defRPr/>
              </a:pPr>
              <a:r>
                <a:rPr lang="en-US" sz="1000" b="1" dirty="0" smtClean="0">
                  <a:solidFill>
                    <a:schemeClr val="tx1"/>
                  </a:solidFill>
                </a:rPr>
                <a:t>59</a:t>
              </a:r>
            </a:p>
            <a:p>
              <a:pPr algn="ctr">
                <a:defRPr/>
              </a:pPr>
              <a:endParaRPr lang="en-US" sz="1000" b="1" dirty="0" smtClean="0">
                <a:solidFill>
                  <a:schemeClr val="tx1"/>
                </a:solidFill>
              </a:endParaRPr>
            </a:p>
            <a:p>
              <a:pPr algn="ctr">
                <a:defRPr/>
              </a:pPr>
              <a:r>
                <a:rPr lang="en-US" sz="1000" b="1" dirty="0" smtClean="0">
                  <a:solidFill>
                    <a:schemeClr val="tx1"/>
                  </a:solidFill>
                </a:rPr>
                <a:t>#fbae3d</a:t>
              </a:r>
              <a:endParaRPr lang="en-US" sz="1000" b="1" dirty="0">
                <a:solidFill>
                  <a:schemeClr val="tx1"/>
                </a:solidFill>
              </a:endParaRP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smtClean="0">
                  <a:solidFill>
                    <a:schemeClr val="bg1"/>
                  </a:solidFill>
                </a:rPr>
                <a:t>83</a:t>
              </a:r>
            </a:p>
            <a:p>
              <a:pPr algn="ctr">
                <a:defRPr/>
              </a:pPr>
              <a:r>
                <a:rPr lang="en-US" sz="1000" b="1" dirty="0" smtClean="0">
                  <a:solidFill>
                    <a:schemeClr val="bg1"/>
                  </a:solidFill>
                </a:rPr>
                <a:t>36</a:t>
              </a:r>
            </a:p>
            <a:p>
              <a:pPr algn="ctr">
                <a:defRPr/>
              </a:pPr>
              <a:r>
                <a:rPr lang="en-US" sz="1000" b="1" dirty="0" smtClean="0">
                  <a:solidFill>
                    <a:schemeClr val="bg1"/>
                  </a:solidFill>
                </a:rPr>
                <a:t>118</a:t>
              </a:r>
            </a:p>
            <a:p>
              <a:pPr algn="ctr">
                <a:defRPr/>
              </a:pPr>
              <a:endParaRPr lang="en-US" sz="1000" b="1" dirty="0" smtClean="0">
                <a:solidFill>
                  <a:schemeClr val="bg1"/>
                </a:solidFill>
              </a:endParaRPr>
            </a:p>
            <a:p>
              <a:pPr algn="ctr">
                <a:defRPr/>
              </a:pPr>
              <a:r>
                <a:rPr lang="en-US" sz="1000" b="1" dirty="0" smtClean="0">
                  <a:solidFill>
                    <a:schemeClr val="bg1"/>
                  </a:solidFill>
                </a:rPr>
                <a:t>#542a76</a:t>
              </a:r>
              <a:endParaRPr lang="en-US" sz="1000" b="1" dirty="0">
                <a:solidFill>
                  <a:schemeClr val="bg1"/>
                </a:solidFill>
              </a:endParaRPr>
            </a:p>
          </p:txBody>
        </p:sp>
      </p:grpSp>
    </p:spTree>
    <p:extLst>
      <p:ext uri="{BB962C8B-B14F-4D97-AF65-F5344CB8AC3E}">
        <p14:creationId xmlns:p14="http://schemas.microsoft.com/office/powerpoint/2010/main" val="2636437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0"/>
          </p:nvPr>
        </p:nvSpPr>
        <p:spPr>
          <a:xfrm>
            <a:off x="266700" y="1028700"/>
            <a:ext cx="11658600" cy="5600700"/>
          </a:xfrm>
        </p:spPr>
        <p:txBody>
          <a:bodyPr numCol="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1485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9" name="Content Placeholder 3"/>
          <p:cNvSpPr>
            <a:spLocks noGrp="1"/>
          </p:cNvSpPr>
          <p:nvPr>
            <p:ph sz="quarter" idx="12"/>
          </p:nvPr>
        </p:nvSpPr>
        <p:spPr>
          <a:xfrm>
            <a:off x="266700" y="1028700"/>
            <a:ext cx="11658600" cy="5600700"/>
          </a:xfrm>
        </p:spPr>
        <p:txBody>
          <a:bodyPr numCol="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252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Content Placeholder 3"/>
          <p:cNvSpPr>
            <a:spLocks noGrp="1"/>
          </p:cNvSpPr>
          <p:nvPr>
            <p:ph sz="quarter" idx="12"/>
          </p:nvPr>
        </p:nvSpPr>
        <p:spPr>
          <a:xfrm>
            <a:off x="266700" y="1028700"/>
            <a:ext cx="11658600" cy="50863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22902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224702553"/>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73876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smtClean="0"/>
              <a:t>Click to edit Master text styles</a:t>
            </a:r>
          </a:p>
        </p:txBody>
      </p:sp>
    </p:spTree>
    <p:extLst>
      <p:ext uri="{BB962C8B-B14F-4D97-AF65-F5344CB8AC3E}">
        <p14:creationId xmlns:p14="http://schemas.microsoft.com/office/powerpoint/2010/main" val="256456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014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A32FEBDF-4733-4C87-9698-FC1C37FDA638}" type="datetimeFigureOut">
              <a:rPr lang="en-US" smtClean="0"/>
              <a:t>10/10/2018</a:t>
            </a:fld>
            <a:endParaRPr lang="en-US"/>
          </a:p>
        </p:txBody>
      </p:sp>
    </p:spTree>
    <p:extLst>
      <p:ext uri="{BB962C8B-B14F-4D97-AF65-F5344CB8AC3E}">
        <p14:creationId xmlns:p14="http://schemas.microsoft.com/office/powerpoint/2010/main" val="3096162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iming>
    <p:tnLst>
      <p:par>
        <p:cTn id="1" dur="indefinite" restart="never" nodeType="tmRoot"/>
      </p:par>
    </p:tnLst>
  </p:timing>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p:nvSpPr>
        <p:spPr>
          <a:xfrm>
            <a:off x="66675" y="38099"/>
            <a:ext cx="12058650"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24" name="Picture 6"/>
          <p:cNvPicPr>
            <a:picLocks noChangeAspect="1"/>
          </p:cNvPicPr>
          <p:nvPr/>
        </p:nvPicPr>
        <p:blipFill>
          <a:blip r:embed="rId4"/>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15" name="Text Box 14"/>
          <p:cNvSpPr txBox="1">
            <a:spLocks noChangeArrowheads="1"/>
          </p:cNvSpPr>
          <p:nvPr/>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1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10/10/2018</a:t>
            </a:fld>
            <a:endParaRPr lang="en-US" dirty="0"/>
          </a:p>
        </p:txBody>
      </p:sp>
    </p:spTree>
    <p:extLst>
      <p:ext uri="{BB962C8B-B14F-4D97-AF65-F5344CB8AC3E}">
        <p14:creationId xmlns:p14="http://schemas.microsoft.com/office/powerpoint/2010/main" val="2393105546"/>
      </p:ext>
    </p:extLst>
  </p:cSld>
  <p:clrMap bg1="lt1" tx1="dk1" bg2="lt2" tx2="dk2" accent1="accent1" accent2="accent2" accent3="accent3" accent4="accent4" accent5="accent5" accent6="accent6" hlink="hlink" folHlink="folHlink"/>
  <p:sldLayoutIdLst>
    <p:sldLayoutId id="2147483688" r:id="rId1"/>
    <p:sldLayoutId id="2147483689" r:id="rId2"/>
  </p:sldLayoutIdLst>
  <p:timing>
    <p:tnLst>
      <p:par>
        <p:cTn id="1" dur="indefinite" restart="never" nodeType="tmRoot"/>
      </p:par>
    </p:tnLst>
  </p:timing>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jp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9.e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Microsoft_PowerPoint_97-2003_Presentation1.ppt"/><Relationship Id="rId5" Type="http://schemas.openxmlformats.org/officeDocument/2006/relationships/oleObject" Target="../embeddings/oleObject1.bin"/><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699" y="265872"/>
            <a:ext cx="10882563" cy="1671543"/>
          </a:xfrm>
        </p:spPr>
        <p:txBody>
          <a:bodyPr/>
          <a:lstStyle/>
          <a:p>
            <a:r>
              <a:rPr lang="en-US" dirty="0"/>
              <a:t>Integrated water resources management </a:t>
            </a:r>
          </a:p>
        </p:txBody>
      </p:sp>
      <p:sp>
        <p:nvSpPr>
          <p:cNvPr id="7" name="Text Placeholder 6"/>
          <p:cNvSpPr>
            <a:spLocks noGrp="1"/>
          </p:cNvSpPr>
          <p:nvPr>
            <p:ph type="body" sz="quarter" idx="15"/>
          </p:nvPr>
        </p:nvSpPr>
        <p:spPr>
          <a:xfrm>
            <a:off x="266699" y="1497919"/>
            <a:ext cx="11235489" cy="812148"/>
          </a:xfrm>
        </p:spPr>
        <p:txBody>
          <a:bodyPr/>
          <a:lstStyle/>
          <a:p>
            <a:r>
              <a:rPr lang="en-US" sz="2500" b="1" dirty="0" smtClean="0">
                <a:solidFill>
                  <a:schemeClr val="tx1"/>
                </a:solidFill>
              </a:rPr>
              <a:t>Upper </a:t>
            </a:r>
            <a:r>
              <a:rPr lang="en-US" sz="2500" b="1" dirty="0">
                <a:solidFill>
                  <a:schemeClr val="tx1"/>
                </a:solidFill>
              </a:rPr>
              <a:t>Mississippi River Perspective </a:t>
            </a:r>
          </a:p>
        </p:txBody>
      </p:sp>
      <p:sp>
        <p:nvSpPr>
          <p:cNvPr id="9" name="Text Placeholder 2"/>
          <p:cNvSpPr txBox="1">
            <a:spLocks/>
          </p:cNvSpPr>
          <p:nvPr/>
        </p:nvSpPr>
        <p:spPr>
          <a:xfrm>
            <a:off x="315975" y="3084094"/>
            <a:ext cx="5058133" cy="20814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1" dirty="0" smtClean="0"/>
              <a:t>COL Bryan Sizemore</a:t>
            </a:r>
          </a:p>
          <a:p>
            <a:pPr fontAlgn="auto">
              <a:spcAft>
                <a:spcPts val="0"/>
              </a:spcAft>
            </a:pPr>
            <a:r>
              <a:rPr lang="en-US" b="1" dirty="0" smtClean="0"/>
              <a:t>St. Louis District Commander</a:t>
            </a:r>
          </a:p>
          <a:p>
            <a:pPr fontAlgn="auto">
              <a:spcAft>
                <a:spcPts val="0"/>
              </a:spcAft>
            </a:pPr>
            <a:endParaRPr lang="en-US" b="1" dirty="0"/>
          </a:p>
          <a:p>
            <a:pPr fontAlgn="auto">
              <a:spcAft>
                <a:spcPts val="0"/>
              </a:spcAft>
            </a:pPr>
            <a:r>
              <a:rPr lang="en-US" b="1" dirty="0" smtClean="0"/>
              <a:t>Upper Mississippi River Conference</a:t>
            </a:r>
          </a:p>
          <a:p>
            <a:pPr fontAlgn="auto">
              <a:spcAft>
                <a:spcPts val="0"/>
              </a:spcAft>
            </a:pPr>
            <a:r>
              <a:rPr lang="en-US" b="1" dirty="0" smtClean="0"/>
              <a:t>25 October 2018</a:t>
            </a:r>
            <a:endParaRPr lang="en-US" b="1" dirty="0"/>
          </a:p>
        </p:txBody>
      </p:sp>
    </p:spTree>
    <p:extLst>
      <p:ext uri="{BB962C8B-B14F-4D97-AF65-F5344CB8AC3E}">
        <p14:creationId xmlns:p14="http://schemas.microsoft.com/office/powerpoint/2010/main" val="899121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UMR FLOOD </a:t>
            </a:r>
            <a:r>
              <a:rPr lang="en-US" dirty="0"/>
              <a:t>RISK &amp; SEDIMENT </a:t>
            </a:r>
            <a:r>
              <a:rPr lang="en-US" dirty="0" smtClean="0"/>
              <a:t>MANAGEMENT</a:t>
            </a:r>
            <a:endParaRPr lang="en-US" dirty="0"/>
          </a:p>
        </p:txBody>
      </p:sp>
      <p:sp>
        <p:nvSpPr>
          <p:cNvPr id="3" name="Content Placeholder 2"/>
          <p:cNvSpPr>
            <a:spLocks noGrp="1"/>
          </p:cNvSpPr>
          <p:nvPr>
            <p:ph sz="quarter" idx="10"/>
          </p:nvPr>
        </p:nvSpPr>
        <p:spPr>
          <a:xfrm>
            <a:off x="266700" y="1028700"/>
            <a:ext cx="5600700" cy="5600700"/>
          </a:xfrm>
        </p:spPr>
        <p:txBody>
          <a:bodyPr/>
          <a:lstStyle/>
          <a:p>
            <a:pPr algn="ctr"/>
            <a:endParaRPr lang="en-US" sz="2800" b="1" dirty="0" smtClean="0"/>
          </a:p>
          <a:p>
            <a:pPr algn="ctr"/>
            <a:endParaRPr lang="en-US" sz="2800" b="1" dirty="0"/>
          </a:p>
          <a:p>
            <a:pPr algn="ctr"/>
            <a:endParaRPr lang="en-US" sz="2400" b="1" dirty="0" smtClean="0"/>
          </a:p>
          <a:p>
            <a:pPr algn="ctr"/>
            <a:r>
              <a:rPr lang="en-US" sz="3600" b="1" dirty="0" smtClean="0"/>
              <a:t>Vision</a:t>
            </a:r>
          </a:p>
          <a:p>
            <a:pPr algn="ctr"/>
            <a:endParaRPr lang="en-US" sz="3600" b="1" dirty="0"/>
          </a:p>
          <a:p>
            <a:pPr algn="ctr"/>
            <a:r>
              <a:rPr lang="en-US" sz="3600" b="1" dirty="0" smtClean="0"/>
              <a:t>Challenges</a:t>
            </a:r>
          </a:p>
          <a:p>
            <a:pPr algn="ctr"/>
            <a:endParaRPr lang="en-US" sz="3600" b="1" dirty="0" smtClean="0"/>
          </a:p>
          <a:p>
            <a:pPr algn="ctr"/>
            <a:r>
              <a:rPr lang="en-US" sz="3600" b="1" dirty="0" smtClean="0"/>
              <a:t>Goals</a:t>
            </a:r>
          </a:p>
          <a:p>
            <a:endParaRPr lang="en-US" sz="2800" b="1" dirty="0"/>
          </a:p>
          <a:p>
            <a:endParaRPr lang="en-US" sz="2800" b="1" dirty="0" smtClean="0"/>
          </a:p>
          <a:p>
            <a:endParaRPr lang="en-US" sz="2800" b="1"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903"/>
          <a:stretch/>
        </p:blipFill>
        <p:spPr bwMode="auto">
          <a:xfrm>
            <a:off x="6223000" y="1041400"/>
            <a:ext cx="5095189" cy="557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31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Silver Jackets </a:t>
            </a:r>
            <a:r>
              <a:rPr lang="en-US" dirty="0" smtClean="0"/>
              <a:t>Interagency FRM Efforts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980" y="1300480"/>
            <a:ext cx="1767840" cy="1767840"/>
          </a:xfrm>
          <a:prstGeom prst="rect">
            <a:avLst/>
          </a:prstGeom>
        </p:spPr>
      </p:pic>
      <p:sp>
        <p:nvSpPr>
          <p:cNvPr id="6" name="Rectangle 5"/>
          <p:cNvSpPr/>
          <p:nvPr/>
        </p:nvSpPr>
        <p:spPr>
          <a:xfrm>
            <a:off x="1045433" y="1113939"/>
            <a:ext cx="8570840" cy="3939540"/>
          </a:xfrm>
          <a:prstGeom prst="rect">
            <a:avLst/>
          </a:prstGeom>
        </p:spPr>
        <p:txBody>
          <a:bodyPr wrap="square">
            <a:spAutoFit/>
          </a:bodyPr>
          <a:lstStyle/>
          <a:p>
            <a:pPr marL="274320" indent="-274320">
              <a:spcBef>
                <a:spcPts val="600"/>
              </a:spcBef>
              <a:spcAft>
                <a:spcPts val="600"/>
              </a:spcAft>
              <a:buClr>
                <a:schemeClr val="accent6"/>
              </a:buClr>
              <a:buFont typeface="Arial" panose="020B0604020202020204" pitchFamily="34" charset="0"/>
              <a:buChar char="•"/>
            </a:pPr>
            <a:r>
              <a:rPr lang="en-US" sz="2000" dirty="0" smtClean="0"/>
              <a:t>Facilitate </a:t>
            </a:r>
            <a:r>
              <a:rPr lang="en-US" sz="2000" dirty="0"/>
              <a:t>strategic life-cycle flood risk reduction.</a:t>
            </a:r>
          </a:p>
          <a:p>
            <a:pPr marL="274320" indent="-274320">
              <a:spcBef>
                <a:spcPts val="600"/>
              </a:spcBef>
              <a:spcAft>
                <a:spcPts val="600"/>
              </a:spcAft>
              <a:buClr>
                <a:schemeClr val="accent6"/>
              </a:buClr>
              <a:buFont typeface="Arial" panose="020B0604020202020204" pitchFamily="34" charset="0"/>
              <a:buChar char="•"/>
            </a:pPr>
            <a:r>
              <a:rPr lang="en-US" sz="2000" dirty="0" smtClean="0"/>
              <a:t>Create </a:t>
            </a:r>
            <a:r>
              <a:rPr lang="en-US" sz="2000" dirty="0"/>
              <a:t>or supplement a continuous mechanism to collaboratively solve state-prioritized issues and implement or recommend those solutions.</a:t>
            </a:r>
          </a:p>
          <a:p>
            <a:pPr marL="274320" indent="-274320">
              <a:spcBef>
                <a:spcPts val="600"/>
              </a:spcBef>
              <a:spcAft>
                <a:spcPts val="600"/>
              </a:spcAft>
              <a:buClr>
                <a:schemeClr val="accent6"/>
              </a:buClr>
              <a:buFont typeface="Arial" panose="020B0604020202020204" pitchFamily="34" charset="0"/>
              <a:buChar char="•"/>
            </a:pPr>
            <a:r>
              <a:rPr lang="en-US" sz="2000" dirty="0" smtClean="0"/>
              <a:t>Improve </a:t>
            </a:r>
            <a:r>
              <a:rPr lang="en-US" sz="2000" dirty="0"/>
              <a:t>processes, identifying and resolving gaps and counteractive programs.</a:t>
            </a:r>
          </a:p>
          <a:p>
            <a:pPr marL="274320" indent="-274320">
              <a:spcBef>
                <a:spcPts val="600"/>
              </a:spcBef>
              <a:spcAft>
                <a:spcPts val="600"/>
              </a:spcAft>
              <a:buClr>
                <a:schemeClr val="accent6"/>
              </a:buClr>
              <a:buFont typeface="Arial" panose="020B0604020202020204" pitchFamily="34" charset="0"/>
              <a:buChar char="•"/>
            </a:pPr>
            <a:r>
              <a:rPr lang="en-US" sz="2000" dirty="0" smtClean="0"/>
              <a:t>Leverage </a:t>
            </a:r>
            <a:r>
              <a:rPr lang="en-US" sz="2000" dirty="0"/>
              <a:t>and optimize resources.</a:t>
            </a:r>
          </a:p>
          <a:p>
            <a:pPr marL="274320" indent="-274320">
              <a:spcBef>
                <a:spcPts val="600"/>
              </a:spcBef>
              <a:spcAft>
                <a:spcPts val="600"/>
              </a:spcAft>
              <a:buClr>
                <a:schemeClr val="accent6"/>
              </a:buClr>
              <a:buFont typeface="Arial" panose="020B0604020202020204" pitchFamily="34" charset="0"/>
              <a:buChar char="•"/>
            </a:pPr>
            <a:r>
              <a:rPr lang="en-US" sz="2000" dirty="0" smtClean="0"/>
              <a:t>Improve </a:t>
            </a:r>
            <a:r>
              <a:rPr lang="en-US" sz="2000" dirty="0"/>
              <a:t>and increase flood risk communication and present a unified interagency message.</a:t>
            </a:r>
          </a:p>
          <a:p>
            <a:pPr marL="274320" indent="-274320">
              <a:spcBef>
                <a:spcPts val="600"/>
              </a:spcBef>
              <a:spcAft>
                <a:spcPts val="600"/>
              </a:spcAft>
              <a:buClr>
                <a:schemeClr val="accent6"/>
              </a:buClr>
              <a:buFont typeface="Arial" panose="020B0604020202020204" pitchFamily="34" charset="0"/>
              <a:buChar char="•"/>
            </a:pPr>
            <a:r>
              <a:rPr lang="en-US" sz="2000" dirty="0" smtClean="0"/>
              <a:t>Establish </a:t>
            </a:r>
            <a:r>
              <a:rPr lang="en-US" sz="2000" dirty="0"/>
              <a:t>close relationships to facilitate integrated post-disaster recovery solutions.</a:t>
            </a:r>
            <a:endParaRPr lang="en-US" sz="2000" dirty="0">
              <a:effectLst/>
            </a:endParaRPr>
          </a:p>
        </p:txBody>
      </p:sp>
      <p:sp>
        <p:nvSpPr>
          <p:cNvPr id="7" name="Cloud Callout 6"/>
          <p:cNvSpPr/>
          <p:nvPr/>
        </p:nvSpPr>
        <p:spPr>
          <a:xfrm>
            <a:off x="4056380" y="4730261"/>
            <a:ext cx="5943600" cy="1532221"/>
          </a:xfrm>
          <a:prstGeom prst="cloudCallout">
            <a:avLst>
              <a:gd name="adj1" fmla="val -53560"/>
              <a:gd name="adj2" fmla="val 60872"/>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10" name="Rectangle 9"/>
          <p:cNvSpPr/>
          <p:nvPr/>
        </p:nvSpPr>
        <p:spPr>
          <a:xfrm>
            <a:off x="4665980" y="5035061"/>
            <a:ext cx="5084503" cy="830997"/>
          </a:xfrm>
          <a:prstGeom prst="rect">
            <a:avLst/>
          </a:prstGeom>
        </p:spPr>
        <p:txBody>
          <a:bodyPr wrap="square">
            <a:spAutoFit/>
          </a:bodyPr>
          <a:lstStyle/>
          <a:p>
            <a:r>
              <a:rPr lang="en-US" sz="1600" b="1" i="1" dirty="0">
                <a:solidFill>
                  <a:schemeClr val="accent6">
                    <a:lumMod val="75000"/>
                  </a:schemeClr>
                </a:solidFill>
              </a:rPr>
              <a:t>No single agency has all the answers, but leveraging multiple programs and perspectives can provide a cohesive solution.</a:t>
            </a:r>
          </a:p>
        </p:txBody>
      </p:sp>
    </p:spTree>
    <p:extLst>
      <p:ext uri="{BB962C8B-B14F-4D97-AF65-F5344CB8AC3E}">
        <p14:creationId xmlns:p14="http://schemas.microsoft.com/office/powerpoint/2010/main" val="2770679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704596" y="1028700"/>
            <a:ext cx="4331208" cy="5600700"/>
          </a:xfrm>
        </p:spPr>
      </p:pic>
      <p:sp>
        <p:nvSpPr>
          <p:cNvPr id="3" name="Title 2"/>
          <p:cNvSpPr>
            <a:spLocks noGrp="1"/>
          </p:cNvSpPr>
          <p:nvPr>
            <p:ph type="title"/>
          </p:nvPr>
        </p:nvSpPr>
        <p:spPr>
          <a:xfrm>
            <a:off x="944812" y="325695"/>
            <a:ext cx="10185088" cy="498714"/>
          </a:xfrm>
        </p:spPr>
        <p:txBody>
          <a:bodyPr/>
          <a:lstStyle/>
          <a:p>
            <a:pPr algn="ctr"/>
            <a:r>
              <a:rPr lang="en-US" spc="-50" dirty="0"/>
              <a:t>UPPER MISSISSIPPI RIVER RESTORATION (UMRR</a:t>
            </a:r>
            <a:r>
              <a:rPr lang="en-US" spc="-50" dirty="0" smtClean="0"/>
              <a:t>)</a:t>
            </a:r>
            <a:r>
              <a:rPr lang="en-US" dirty="0" smtClean="0"/>
              <a:t> </a:t>
            </a:r>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7605" y="1293589"/>
            <a:ext cx="1188720" cy="113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gofw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3054" y="1350498"/>
            <a:ext cx="914400" cy="108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EP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4182" y="1276004"/>
            <a:ext cx="1188720" cy="115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OE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5310" y="1528183"/>
            <a:ext cx="1188720" cy="90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www.operationcompassion.org/wp-content/uploads/2011/03/usda-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5600" y="2900037"/>
            <a:ext cx="1188720" cy="820217"/>
          </a:xfrm>
          <a:prstGeom prst="rect">
            <a:avLst/>
          </a:prstGeom>
          <a:noFill/>
          <a:extLst>
            <a:ext uri="{909E8E84-426E-40DD-AFC4-6F175D3DCCD1}">
              <a14:hiddenFill xmlns:a14="http://schemas.microsoft.com/office/drawing/2010/main">
                <a:solidFill>
                  <a:srgbClr val="FFFFFF"/>
                </a:solidFill>
              </a14:hiddenFill>
            </a:ext>
          </a:extLst>
        </p:spPr>
      </p:pic>
      <p:pic>
        <p:nvPicPr>
          <p:cNvPr id="16" name="Content Placeholder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7089019" y="5439232"/>
            <a:ext cx="2882212" cy="1179269"/>
          </a:xfrm>
          <a:prstGeom prst="rect">
            <a:avLst/>
          </a:prstGeom>
          <a:noFill/>
          <a:ln w="9525">
            <a:noFill/>
            <a:miter lim="800000"/>
            <a:headEnd/>
            <a:tailEnd/>
          </a:ln>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9188" y="4117956"/>
            <a:ext cx="1097280" cy="1092176"/>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3858" y="4112852"/>
            <a:ext cx="1097280" cy="1097280"/>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8528" y="4112852"/>
            <a:ext cx="1097280" cy="1097280"/>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47867" y="4112852"/>
            <a:ext cx="1097280" cy="1097280"/>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3198" y="4105464"/>
            <a:ext cx="1097280" cy="1104668"/>
          </a:xfrm>
          <a:prstGeom prst="rect">
            <a:avLst/>
          </a:prstGeom>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82000" y="2988734"/>
            <a:ext cx="1828800" cy="731520"/>
          </a:xfrm>
          <a:prstGeom prst="rect">
            <a:avLst/>
          </a:prstGeom>
        </p:spPr>
      </p:pic>
    </p:spTree>
    <p:extLst>
      <p:ext uri="{BB962C8B-B14F-4D97-AF65-F5344CB8AC3E}">
        <p14:creationId xmlns:p14="http://schemas.microsoft.com/office/powerpoint/2010/main" val="13970834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4860" y="215790"/>
            <a:ext cx="9862957" cy="886299"/>
          </a:xfrm>
        </p:spPr>
        <p:txBody>
          <a:bodyPr/>
          <a:lstStyle/>
          <a:p>
            <a:pPr marL="227013" lvl="1">
              <a:spcBef>
                <a:spcPts val="600"/>
              </a:spcBef>
              <a:buClr>
                <a:schemeClr val="accent6"/>
              </a:buClr>
            </a:pPr>
            <a:r>
              <a:rPr lang="en-US" sz="3000" dirty="0" smtClean="0">
                <a:solidFill>
                  <a:schemeClr val="tx1"/>
                </a:solidFill>
              </a:rPr>
              <a:t>NAVIGATION AND ECOSYSTEM </a:t>
            </a:r>
            <a:br>
              <a:rPr lang="en-US" sz="3000" dirty="0" smtClean="0">
                <a:solidFill>
                  <a:schemeClr val="tx1"/>
                </a:solidFill>
              </a:rPr>
            </a:br>
            <a:r>
              <a:rPr lang="en-US" sz="3000" dirty="0" smtClean="0">
                <a:solidFill>
                  <a:schemeClr val="tx1"/>
                </a:solidFill>
              </a:rPr>
              <a:t>SUSTAINABILITY PROGRAM</a:t>
            </a:r>
            <a:endParaRPr lang="en-US" sz="3000" dirty="0">
              <a:solidFill>
                <a:schemeClr val="tx1"/>
              </a:solidFill>
            </a:endParaRP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r="4200"/>
          <a:stretch/>
        </p:blipFill>
        <p:spPr>
          <a:xfrm>
            <a:off x="7596339" y="1007531"/>
            <a:ext cx="4490558" cy="5382759"/>
          </a:xfrm>
          <a:prstGeom prst="rect">
            <a:avLst/>
          </a:prstGeom>
        </p:spPr>
      </p:pic>
      <p:graphicFrame>
        <p:nvGraphicFramePr>
          <p:cNvPr id="10" name="Object 9">
            <a:hlinkClick r:id="" action="ppaction://ole?verb=0"/>
          </p:cNvPr>
          <p:cNvGraphicFramePr>
            <a:graphicFrameLocks noChangeAspect="1"/>
          </p:cNvGraphicFramePr>
          <p:nvPr>
            <p:extLst>
              <p:ext uri="{D42A27DB-BD31-4B8C-83A1-F6EECF244321}">
                <p14:modId xmlns:p14="http://schemas.microsoft.com/office/powerpoint/2010/main" val="83652029"/>
              </p:ext>
            </p:extLst>
          </p:nvPr>
        </p:nvGraphicFramePr>
        <p:xfrm>
          <a:off x="591720" y="1409866"/>
          <a:ext cx="7004619" cy="5252856"/>
        </p:xfrm>
        <a:graphic>
          <a:graphicData uri="http://schemas.openxmlformats.org/presentationml/2006/ole">
            <mc:AlternateContent xmlns:mc="http://schemas.openxmlformats.org/markup-compatibility/2006">
              <mc:Choice xmlns:v="urn:schemas-microsoft-com:vml" Requires="v">
                <p:oleObj spid="_x0000_s1067" name="Presentation" r:id="rId6" imgW="4570388" imgH="3427437" progId="PowerPoint.Show.8">
                  <p:embed/>
                </p:oleObj>
              </mc:Choice>
              <mc:Fallback>
                <p:oleObj name="Presentation" r:id="rId6" imgW="4570388" imgH="3427437" progId="PowerPoint.Show.8">
                  <p:embed/>
                  <p:pic>
                    <p:nvPicPr>
                      <p:cNvPr id="0" name=""/>
                      <p:cNvPicPr/>
                      <p:nvPr/>
                    </p:nvPicPr>
                    <p:blipFill>
                      <a:blip r:embed="rId7"/>
                      <a:stretch>
                        <a:fillRect/>
                      </a:stretch>
                    </p:blipFill>
                    <p:spPr>
                      <a:xfrm>
                        <a:off x="591720" y="1409866"/>
                        <a:ext cx="7004619" cy="5252856"/>
                      </a:xfrm>
                      <a:prstGeom prst="rect">
                        <a:avLst/>
                      </a:prstGeom>
                      <a:solidFill>
                        <a:schemeClr val="accent6">
                          <a:lumMod val="20000"/>
                          <a:lumOff val="80000"/>
                        </a:schemeClr>
                      </a:solidFill>
                    </p:spPr>
                  </p:pic>
                </p:oleObj>
              </mc:Fallback>
            </mc:AlternateContent>
          </a:graphicData>
        </a:graphic>
      </p:graphicFrame>
      <p:cxnSp>
        <p:nvCxnSpPr>
          <p:cNvPr id="4" name="Straight Arrow Connector 3"/>
          <p:cNvCxnSpPr/>
          <p:nvPr/>
        </p:nvCxnSpPr>
        <p:spPr>
          <a:xfrm flipV="1">
            <a:off x="954860" y="1409866"/>
            <a:ext cx="6298196" cy="4058780"/>
          </a:xfrm>
          <a:prstGeom prst="straightConnector1">
            <a:avLst/>
          </a:prstGeom>
          <a:ln w="476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966255" y="6526506"/>
            <a:ext cx="920293" cy="0"/>
          </a:xfrm>
          <a:prstGeom prst="straightConnector1">
            <a:avLst/>
          </a:prstGeom>
          <a:ln w="476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984202" y="6390290"/>
            <a:ext cx="2831977" cy="307777"/>
          </a:xfrm>
          <a:prstGeom prst="rect">
            <a:avLst/>
          </a:prstGeom>
          <a:noFill/>
        </p:spPr>
        <p:txBody>
          <a:bodyPr wrap="square" rtlCol="0">
            <a:spAutoFit/>
          </a:bodyPr>
          <a:lstStyle/>
          <a:p>
            <a:r>
              <a:rPr lang="en-US" sz="1400" dirty="0" smtClean="0"/>
              <a:t>Indicates New Lock Chamber</a:t>
            </a:r>
            <a:endParaRPr lang="en-US" sz="1400" dirty="0"/>
          </a:p>
        </p:txBody>
      </p:sp>
    </p:spTree>
    <p:extLst>
      <p:ext uri="{BB962C8B-B14F-4D97-AF65-F5344CB8AC3E}">
        <p14:creationId xmlns:p14="http://schemas.microsoft.com/office/powerpoint/2010/main" val="968355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about balance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938" y="1168399"/>
            <a:ext cx="5328356" cy="3996267"/>
          </a:xfrm>
          <a:prstGeom prst="rect">
            <a:avLst/>
          </a:prstGeom>
        </p:spPr>
      </p:pic>
      <p:sp>
        <p:nvSpPr>
          <p:cNvPr id="6" name="Rectangle 3"/>
          <p:cNvSpPr txBox="1">
            <a:spLocks noChangeArrowheads="1"/>
          </p:cNvSpPr>
          <p:nvPr/>
        </p:nvSpPr>
        <p:spPr>
          <a:xfrm>
            <a:off x="773996" y="1374111"/>
            <a:ext cx="5105400" cy="2253343"/>
          </a:xfrm>
          <a:prstGeom prst="rect">
            <a:avLst/>
          </a:prstGeom>
          <a:noFill/>
          <a:ln/>
        </p:spPr>
        <p:txBody>
          <a:bodyPr/>
          <a:lstStyle/>
          <a:p>
            <a:pPr marL="293688" indent="-293688">
              <a:spcBef>
                <a:spcPts val="600"/>
              </a:spcBef>
              <a:spcAft>
                <a:spcPts val="0"/>
              </a:spcAft>
              <a:buClr>
                <a:schemeClr val="accent6"/>
              </a:buClr>
              <a:buFont typeface="Arial" pitchFamily="34" charset="0"/>
              <a:buChar char="•"/>
              <a:defRPr/>
            </a:pPr>
            <a:r>
              <a:rPr lang="en-US" sz="2000" kern="0" dirty="0" smtClean="0">
                <a:solidFill>
                  <a:srgbClr val="000000"/>
                </a:solidFill>
              </a:rPr>
              <a:t>Quality </a:t>
            </a:r>
            <a:r>
              <a:rPr lang="en-US" sz="2000" kern="0" dirty="0">
                <a:solidFill>
                  <a:srgbClr val="000000"/>
                </a:solidFill>
              </a:rPr>
              <a:t>Environment</a:t>
            </a:r>
            <a:endParaRPr lang="en-US" sz="2000" dirty="0"/>
          </a:p>
          <a:p>
            <a:pPr marL="293688" indent="-293688">
              <a:spcBef>
                <a:spcPts val="600"/>
              </a:spcBef>
              <a:spcAft>
                <a:spcPts val="0"/>
              </a:spcAft>
              <a:buClr>
                <a:schemeClr val="accent6"/>
              </a:buClr>
              <a:buFont typeface="Arial" pitchFamily="34" charset="0"/>
              <a:buChar char="•"/>
              <a:defRPr/>
            </a:pPr>
            <a:r>
              <a:rPr lang="en-US" sz="2000" kern="0" dirty="0" smtClean="0">
                <a:solidFill>
                  <a:srgbClr val="000000"/>
                </a:solidFill>
              </a:rPr>
              <a:t>Quality </a:t>
            </a:r>
            <a:r>
              <a:rPr lang="en-US" sz="2000" kern="0" dirty="0">
                <a:solidFill>
                  <a:srgbClr val="000000"/>
                </a:solidFill>
              </a:rPr>
              <a:t>of Life</a:t>
            </a:r>
          </a:p>
          <a:p>
            <a:pPr marL="293688" indent="-293688">
              <a:spcBef>
                <a:spcPts val="600"/>
              </a:spcBef>
              <a:spcAft>
                <a:spcPts val="0"/>
              </a:spcAft>
              <a:buClr>
                <a:schemeClr val="accent6"/>
              </a:buClr>
              <a:buFont typeface="Arial" pitchFamily="34" charset="0"/>
              <a:buChar char="•"/>
              <a:defRPr/>
            </a:pPr>
            <a:r>
              <a:rPr lang="en-US" sz="2000" kern="0" dirty="0">
                <a:solidFill>
                  <a:srgbClr val="000000"/>
                </a:solidFill>
              </a:rPr>
              <a:t>Engineer Sustainable Development</a:t>
            </a:r>
          </a:p>
          <a:p>
            <a:pPr marL="293688" indent="-293688">
              <a:spcBef>
                <a:spcPts val="600"/>
              </a:spcBef>
              <a:spcAft>
                <a:spcPts val="0"/>
              </a:spcAft>
              <a:buClr>
                <a:schemeClr val="accent6"/>
              </a:buClr>
              <a:buFont typeface="Arial" pitchFamily="34" charset="0"/>
              <a:buChar char="•"/>
              <a:defRPr/>
            </a:pPr>
            <a:r>
              <a:rPr lang="en-US" sz="2000" kern="0" dirty="0" smtClean="0">
                <a:solidFill>
                  <a:srgbClr val="000000"/>
                </a:solidFill>
              </a:rPr>
              <a:t>Sound </a:t>
            </a:r>
            <a:r>
              <a:rPr lang="en-US" sz="2000" kern="0" dirty="0">
                <a:solidFill>
                  <a:srgbClr val="000000"/>
                </a:solidFill>
              </a:rPr>
              <a:t>Stewardship</a:t>
            </a:r>
          </a:p>
          <a:p>
            <a:pPr marL="293688" indent="-293688">
              <a:spcBef>
                <a:spcPts val="600"/>
              </a:spcBef>
              <a:spcAft>
                <a:spcPts val="0"/>
              </a:spcAft>
              <a:buClr>
                <a:schemeClr val="accent6"/>
              </a:buClr>
              <a:buFont typeface="Arial" pitchFamily="34" charset="0"/>
              <a:buChar char="•"/>
              <a:defRPr/>
            </a:pPr>
            <a:r>
              <a:rPr lang="en-US" sz="2000" kern="0" dirty="0">
                <a:solidFill>
                  <a:srgbClr val="000000"/>
                </a:solidFill>
              </a:rPr>
              <a:t>Strategic Collaboration</a:t>
            </a:r>
          </a:p>
          <a:p>
            <a:pPr marL="293688" indent="-293688">
              <a:spcBef>
                <a:spcPts val="600"/>
              </a:spcBef>
              <a:spcAft>
                <a:spcPts val="0"/>
              </a:spcAft>
              <a:buClr>
                <a:schemeClr val="accent6"/>
              </a:buClr>
              <a:buFont typeface="Arial" pitchFamily="34" charset="0"/>
              <a:buChar char="•"/>
              <a:defRPr/>
            </a:pPr>
            <a:r>
              <a:rPr lang="en-US" sz="2000" kern="0" dirty="0" smtClean="0">
                <a:solidFill>
                  <a:srgbClr val="000000"/>
                </a:solidFill>
              </a:rPr>
              <a:t>Economic </a:t>
            </a:r>
            <a:r>
              <a:rPr lang="en-US" sz="2000" kern="0" dirty="0">
                <a:solidFill>
                  <a:srgbClr val="000000"/>
                </a:solidFill>
              </a:rPr>
              <a:t>Development</a:t>
            </a:r>
            <a:endParaRPr lang="en-US" sz="20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2213" y="3845820"/>
            <a:ext cx="2637692" cy="2637692"/>
          </a:xfrm>
          <a:prstGeom prst="rect">
            <a:avLst/>
          </a:prstGeom>
        </p:spPr>
      </p:pic>
    </p:spTree>
    <p:extLst>
      <p:ext uri="{BB962C8B-B14F-4D97-AF65-F5344CB8AC3E}">
        <p14:creationId xmlns:p14="http://schemas.microsoft.com/office/powerpoint/2010/main" val="1338404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884274" y="1028700"/>
            <a:ext cx="8423452" cy="5600700"/>
          </a:xfrm>
        </p:spPr>
      </p:pic>
      <p:sp>
        <p:nvSpPr>
          <p:cNvPr id="3" name="Title 2"/>
          <p:cNvSpPr>
            <a:spLocks noGrp="1"/>
          </p:cNvSpPr>
          <p:nvPr>
            <p:ph type="title"/>
          </p:nvPr>
        </p:nvSpPr>
        <p:spPr/>
        <p:txBody>
          <a:bodyPr/>
          <a:lstStyle/>
          <a:p>
            <a:r>
              <a:rPr lang="en-US" dirty="0" smtClean="0"/>
              <a:t>THANK </a:t>
            </a:r>
            <a:r>
              <a:rPr lang="en-US" dirty="0" smtClean="0">
                <a:solidFill>
                  <a:schemeClr val="accent6"/>
                </a:solidFill>
              </a:rPr>
              <a:t>YOU</a:t>
            </a:r>
            <a:endParaRPr lang="en-US" dirty="0">
              <a:solidFill>
                <a:schemeClr val="accent6"/>
              </a:solidFill>
            </a:endParaRPr>
          </a:p>
        </p:txBody>
      </p:sp>
    </p:spTree>
    <p:extLst>
      <p:ext uri="{BB962C8B-B14F-4D97-AF65-F5344CB8AC3E}">
        <p14:creationId xmlns:p14="http://schemas.microsoft.com/office/powerpoint/2010/main" val="77901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USACE GLOBALLY </a:t>
            </a:r>
            <a:r>
              <a:rPr lang="en-US" dirty="0" smtClean="0"/>
              <a:t>RESPONSIVE</a:t>
            </a:r>
            <a:endParaRPr lang="en-US" dirty="0"/>
          </a:p>
        </p:txBody>
      </p:sp>
      <p:sp>
        <p:nvSpPr>
          <p:cNvPr id="668" name="TextBox 667"/>
          <p:cNvSpPr txBox="1"/>
          <p:nvPr/>
        </p:nvSpPr>
        <p:spPr>
          <a:xfrm>
            <a:off x="2373086" y="2081684"/>
            <a:ext cx="4274788" cy="2492990"/>
          </a:xfrm>
          <a:prstGeom prst="rect">
            <a:avLst/>
          </a:prstGeom>
          <a:noFill/>
        </p:spPr>
        <p:txBody>
          <a:bodyPr wrap="square" rtlCol="0">
            <a:spAutoFit/>
          </a:bodyPr>
          <a:lstStyle/>
          <a:p>
            <a:pPr marL="91440" indent="-182880">
              <a:spcAft>
                <a:spcPts val="600"/>
              </a:spcAft>
              <a:buClr>
                <a:schemeClr val="accent6"/>
              </a:buClr>
              <a:buFont typeface="Arial" panose="020B0604020202020204" pitchFamily="34" charset="0"/>
              <a:buChar char="•"/>
            </a:pPr>
            <a:r>
              <a:rPr lang="en-US" dirty="0" smtClean="0">
                <a:solidFill>
                  <a:srgbClr val="FF0000"/>
                </a:solidFill>
              </a:rPr>
              <a:t>110</a:t>
            </a:r>
            <a:r>
              <a:rPr lang="en-US" dirty="0">
                <a:solidFill>
                  <a:srgbClr val="FF0000"/>
                </a:solidFill>
              </a:rPr>
              <a:t>+</a:t>
            </a:r>
            <a:r>
              <a:rPr lang="en-US" dirty="0">
                <a:solidFill>
                  <a:srgbClr val="0070C0"/>
                </a:solidFill>
              </a:rPr>
              <a:t> </a:t>
            </a:r>
            <a:r>
              <a:rPr lang="en-US" dirty="0" smtClean="0"/>
              <a:t>Countries Supported</a:t>
            </a:r>
            <a:endParaRPr lang="en-US" dirty="0"/>
          </a:p>
          <a:p>
            <a:pPr marL="91440" indent="-182880">
              <a:spcAft>
                <a:spcPts val="600"/>
              </a:spcAft>
              <a:buClr>
                <a:schemeClr val="accent6"/>
              </a:buClr>
              <a:buFont typeface="Arial" panose="020B0604020202020204" pitchFamily="34" charset="0"/>
              <a:buChar char="•"/>
            </a:pPr>
            <a:r>
              <a:rPr lang="en-US" dirty="0" smtClean="0">
                <a:solidFill>
                  <a:srgbClr val="FF0000"/>
                </a:solidFill>
              </a:rPr>
              <a:t>34,000</a:t>
            </a:r>
            <a:r>
              <a:rPr lang="en-US" dirty="0" smtClean="0"/>
              <a:t> Civilian Personnel</a:t>
            </a:r>
          </a:p>
          <a:p>
            <a:pPr marL="91440" indent="-182880">
              <a:spcAft>
                <a:spcPts val="600"/>
              </a:spcAft>
              <a:buClr>
                <a:schemeClr val="accent6"/>
              </a:buClr>
              <a:buFont typeface="Arial" panose="020B0604020202020204" pitchFamily="34" charset="0"/>
              <a:buChar char="•"/>
            </a:pPr>
            <a:r>
              <a:rPr lang="en-US" dirty="0">
                <a:solidFill>
                  <a:srgbClr val="FF0000"/>
                </a:solidFill>
              </a:rPr>
              <a:t>700</a:t>
            </a:r>
            <a:r>
              <a:rPr lang="en-US" dirty="0" smtClean="0"/>
              <a:t> Military Personnel</a:t>
            </a:r>
          </a:p>
          <a:p>
            <a:pPr marL="91440" indent="-182880">
              <a:spcAft>
                <a:spcPts val="600"/>
              </a:spcAft>
              <a:buClr>
                <a:schemeClr val="accent6"/>
              </a:buClr>
              <a:buFont typeface="Arial" panose="020B0604020202020204" pitchFamily="34" charset="0"/>
              <a:buChar char="•"/>
            </a:pPr>
            <a:r>
              <a:rPr lang="en-US" dirty="0">
                <a:solidFill>
                  <a:srgbClr val="FF0000"/>
                </a:solidFill>
              </a:rPr>
              <a:t>9</a:t>
            </a:r>
            <a:r>
              <a:rPr lang="en-US" dirty="0" smtClean="0"/>
              <a:t> Divisions</a:t>
            </a:r>
          </a:p>
          <a:p>
            <a:pPr marL="91440" indent="-182880">
              <a:spcAft>
                <a:spcPts val="600"/>
              </a:spcAft>
              <a:buClr>
                <a:schemeClr val="accent6"/>
              </a:buClr>
              <a:buFont typeface="Arial" panose="020B0604020202020204" pitchFamily="34" charset="0"/>
              <a:buChar char="•"/>
            </a:pPr>
            <a:r>
              <a:rPr lang="en-US" dirty="0">
                <a:solidFill>
                  <a:srgbClr val="FF0000"/>
                </a:solidFill>
              </a:rPr>
              <a:t>43</a:t>
            </a:r>
            <a:r>
              <a:rPr lang="en-US" dirty="0" smtClean="0"/>
              <a:t> Districts</a:t>
            </a:r>
          </a:p>
          <a:p>
            <a:pPr marL="91440" indent="-182880">
              <a:spcAft>
                <a:spcPts val="600"/>
              </a:spcAft>
              <a:buClr>
                <a:schemeClr val="accent6"/>
              </a:buClr>
              <a:buFont typeface="Arial" panose="020B0604020202020204" pitchFamily="34" charset="0"/>
              <a:buChar char="•"/>
            </a:pPr>
            <a:r>
              <a:rPr lang="en-US" dirty="0">
                <a:solidFill>
                  <a:srgbClr val="FF0000"/>
                </a:solidFill>
              </a:rPr>
              <a:t>9</a:t>
            </a:r>
            <a:r>
              <a:rPr lang="en-US" dirty="0" smtClean="0"/>
              <a:t> Centers &amp; Labs</a:t>
            </a:r>
          </a:p>
          <a:p>
            <a:pPr marL="91440" indent="-182880">
              <a:spcAft>
                <a:spcPts val="600"/>
              </a:spcAft>
              <a:buClr>
                <a:schemeClr val="accent6"/>
              </a:buClr>
              <a:buFont typeface="Arial" panose="020B0604020202020204" pitchFamily="34" charset="0"/>
              <a:buChar char="•"/>
            </a:pPr>
            <a:r>
              <a:rPr lang="en-US" dirty="0">
                <a:solidFill>
                  <a:srgbClr val="FF0000"/>
                </a:solidFill>
              </a:rPr>
              <a:t>1</a:t>
            </a:r>
            <a:r>
              <a:rPr lang="en-US" dirty="0" smtClean="0"/>
              <a:t> Active Duty Unit</a:t>
            </a:r>
          </a:p>
        </p:txBody>
      </p:sp>
      <p:pic>
        <p:nvPicPr>
          <p:cNvPr id="669" name="Picture 6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7404" y="1421004"/>
            <a:ext cx="3959055" cy="3966972"/>
          </a:xfrm>
          <a:prstGeom prst="rect">
            <a:avLst/>
          </a:prstGeom>
        </p:spPr>
      </p:pic>
    </p:spTree>
    <p:extLst>
      <p:ext uri="{BB962C8B-B14F-4D97-AF65-F5344CB8AC3E}">
        <p14:creationId xmlns:p14="http://schemas.microsoft.com/office/powerpoint/2010/main" val="2833603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46604" y="1882810"/>
            <a:ext cx="5876925" cy="2267159"/>
          </a:xfrm>
        </p:spPr>
        <p:txBody>
          <a:bodyPr/>
          <a:lstStyle/>
          <a:p>
            <a:r>
              <a:rPr lang="en-US" b="1" dirty="0" smtClean="0"/>
              <a:t>4 GOALS:</a:t>
            </a:r>
            <a:endParaRPr lang="en-US" b="1" dirty="0"/>
          </a:p>
          <a:p>
            <a:pPr marL="342900" indent="-342900">
              <a:spcBef>
                <a:spcPts val="600"/>
              </a:spcBef>
              <a:buClr>
                <a:schemeClr val="accent6"/>
              </a:buClr>
              <a:buFont typeface="Arial" panose="020B0604020202020204" pitchFamily="34" charset="0"/>
              <a:buChar char="•"/>
            </a:pPr>
            <a:r>
              <a:rPr lang="en-US" dirty="0"/>
              <a:t>Support National </a:t>
            </a:r>
            <a:r>
              <a:rPr lang="en-US" dirty="0" smtClean="0"/>
              <a:t>Security </a:t>
            </a:r>
            <a:endParaRPr lang="en-US" dirty="0"/>
          </a:p>
          <a:p>
            <a:pPr marL="342900" indent="-342900">
              <a:spcBef>
                <a:spcPts val="600"/>
              </a:spcBef>
              <a:buClr>
                <a:schemeClr val="accent6"/>
              </a:buClr>
              <a:buFont typeface="Wingdings" panose="05000000000000000000" pitchFamily="2" charset="2"/>
              <a:buChar char="ü"/>
            </a:pPr>
            <a:r>
              <a:rPr lang="en-US" dirty="0"/>
              <a:t>Deliver Integrated Water Resource </a:t>
            </a:r>
            <a:r>
              <a:rPr lang="en-US" dirty="0" smtClean="0"/>
              <a:t>Solutions</a:t>
            </a:r>
            <a:endParaRPr lang="en-US" dirty="0"/>
          </a:p>
          <a:p>
            <a:pPr marL="342900" indent="-342900">
              <a:spcBef>
                <a:spcPts val="600"/>
              </a:spcBef>
              <a:buClr>
                <a:schemeClr val="accent6"/>
              </a:buClr>
              <a:buFont typeface="Arial" panose="020B0604020202020204" pitchFamily="34" charset="0"/>
              <a:buChar char="•"/>
            </a:pPr>
            <a:r>
              <a:rPr lang="en-US" dirty="0"/>
              <a:t>Reduce Disaster </a:t>
            </a:r>
            <a:r>
              <a:rPr lang="en-US" dirty="0" smtClean="0"/>
              <a:t>Risks</a:t>
            </a:r>
            <a:endParaRPr lang="en-US" dirty="0"/>
          </a:p>
          <a:p>
            <a:pPr marL="342900" indent="-342900">
              <a:spcBef>
                <a:spcPts val="600"/>
              </a:spcBef>
              <a:buClr>
                <a:schemeClr val="accent6"/>
              </a:buClr>
              <a:buFont typeface="Arial" panose="020B0604020202020204" pitchFamily="34" charset="0"/>
              <a:buChar char="•"/>
            </a:pPr>
            <a:r>
              <a:rPr lang="en-US" dirty="0"/>
              <a:t>Prepare for </a:t>
            </a:r>
            <a:r>
              <a:rPr lang="en-US" dirty="0" smtClean="0"/>
              <a:t>Tomorrow</a:t>
            </a:r>
            <a:endParaRPr lang="en-US" dirty="0"/>
          </a:p>
          <a:p>
            <a:endParaRPr lang="en-US" dirty="0"/>
          </a:p>
        </p:txBody>
      </p:sp>
      <p:sp>
        <p:nvSpPr>
          <p:cNvPr id="3" name="Title 2"/>
          <p:cNvSpPr>
            <a:spLocks noGrp="1"/>
          </p:cNvSpPr>
          <p:nvPr>
            <p:ph type="title"/>
          </p:nvPr>
        </p:nvSpPr>
        <p:spPr/>
        <p:txBody>
          <a:bodyPr/>
          <a:lstStyle/>
          <a:p>
            <a:r>
              <a:rPr lang="en-US" dirty="0" smtClean="0"/>
              <a:t>USACE </a:t>
            </a:r>
            <a:r>
              <a:rPr lang="en-US" dirty="0"/>
              <a:t>Campaign Plan </a:t>
            </a:r>
            <a:r>
              <a:rPr lang="en-US" dirty="0" smtClean="0"/>
              <a:t>FY18-22</a:t>
            </a:r>
            <a:endParaRPr lang="en-US" dirty="0"/>
          </a:p>
        </p:txBody>
      </p:sp>
      <p:pic>
        <p:nvPicPr>
          <p:cNvPr id="4" name="Picture 3"/>
          <p:cNvPicPr>
            <a:picLocks noChangeAspect="1"/>
          </p:cNvPicPr>
          <p:nvPr/>
        </p:nvPicPr>
        <p:blipFill>
          <a:blip r:embed="rId3"/>
          <a:stretch>
            <a:fillRect/>
          </a:stretch>
        </p:blipFill>
        <p:spPr>
          <a:xfrm>
            <a:off x="6051051" y="1123951"/>
            <a:ext cx="5868858" cy="4572000"/>
          </a:xfrm>
          <a:prstGeom prst="rect">
            <a:avLst/>
          </a:prstGeom>
          <a:ln>
            <a:solidFill>
              <a:schemeClr val="tx1"/>
            </a:solidFill>
          </a:ln>
        </p:spPr>
      </p:pic>
    </p:spTree>
    <p:extLst>
      <p:ext uri="{BB962C8B-B14F-4D97-AF65-F5344CB8AC3E}">
        <p14:creationId xmlns:p14="http://schemas.microsoft.com/office/powerpoint/2010/main" val="3294554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165" descr="Civil_works_map1.tif"/>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1930" y="3213445"/>
            <a:ext cx="4678772" cy="3379635"/>
          </a:xfrm>
          <a:prstGeom prst="rect">
            <a:avLst/>
          </a:prstGeom>
        </p:spPr>
      </p:pic>
      <p:sp>
        <p:nvSpPr>
          <p:cNvPr id="2" name="Title 1"/>
          <p:cNvSpPr>
            <a:spLocks noGrp="1"/>
          </p:cNvSpPr>
          <p:nvPr>
            <p:ph type="title"/>
          </p:nvPr>
        </p:nvSpPr>
        <p:spPr/>
        <p:txBody>
          <a:bodyPr/>
          <a:lstStyle/>
          <a:p>
            <a:r>
              <a:rPr lang="en-US" dirty="0"/>
              <a:t>MISSISSIPPI VALLEY </a:t>
            </a:r>
            <a:r>
              <a:rPr lang="en-US" dirty="0" smtClean="0"/>
              <a:t>DIVISION</a:t>
            </a:r>
            <a:endParaRPr lang="en-US" dirty="0"/>
          </a:p>
        </p:txBody>
      </p:sp>
      <p:grpSp>
        <p:nvGrpSpPr>
          <p:cNvPr id="4" name="Group 3"/>
          <p:cNvGrpSpPr>
            <a:grpSpLocks/>
          </p:cNvGrpSpPr>
          <p:nvPr/>
        </p:nvGrpSpPr>
        <p:grpSpPr bwMode="auto">
          <a:xfrm>
            <a:off x="7185447" y="1328159"/>
            <a:ext cx="4031446" cy="5175388"/>
            <a:chOff x="268" y="1116"/>
            <a:chExt cx="1708" cy="2786"/>
          </a:xfrm>
        </p:grpSpPr>
        <p:sp>
          <p:nvSpPr>
            <p:cNvPr id="5" name="Freeform 4"/>
            <p:cNvSpPr>
              <a:spLocks/>
            </p:cNvSpPr>
            <p:nvPr/>
          </p:nvSpPr>
          <p:spPr bwMode="auto">
            <a:xfrm>
              <a:off x="1075" y="3563"/>
              <a:ext cx="534" cy="339"/>
            </a:xfrm>
            <a:custGeom>
              <a:avLst/>
              <a:gdLst>
                <a:gd name="T0" fmla="*/ 2 w 657"/>
                <a:gd name="T1" fmla="*/ 2 h 417"/>
                <a:gd name="T2" fmla="*/ 2 w 657"/>
                <a:gd name="T3" fmla="*/ 2 h 417"/>
                <a:gd name="T4" fmla="*/ 2 w 657"/>
                <a:gd name="T5" fmla="*/ 2 h 417"/>
                <a:gd name="T6" fmla="*/ 2 w 657"/>
                <a:gd name="T7" fmla="*/ 2 h 417"/>
                <a:gd name="T8" fmla="*/ 2 w 657"/>
                <a:gd name="T9" fmla="*/ 2 h 417"/>
                <a:gd name="T10" fmla="*/ 2 w 657"/>
                <a:gd name="T11" fmla="*/ 2 h 417"/>
                <a:gd name="T12" fmla="*/ 2 w 657"/>
                <a:gd name="T13" fmla="*/ 2 h 417"/>
                <a:gd name="T14" fmla="*/ 2 w 657"/>
                <a:gd name="T15" fmla="*/ 0 h 417"/>
                <a:gd name="T16" fmla="*/ 2 w 657"/>
                <a:gd name="T17" fmla="*/ 0 h 417"/>
                <a:gd name="T18" fmla="*/ 2 w 657"/>
                <a:gd name="T19" fmla="*/ 2 h 417"/>
                <a:gd name="T20" fmla="*/ 2 w 657"/>
                <a:gd name="T21" fmla="*/ 2 h 417"/>
                <a:gd name="T22" fmla="*/ 2 w 657"/>
                <a:gd name="T23" fmla="*/ 2 h 417"/>
                <a:gd name="T24" fmla="*/ 0 w 657"/>
                <a:gd name="T25" fmla="*/ 2 h 417"/>
                <a:gd name="T26" fmla="*/ 2 w 657"/>
                <a:gd name="T27" fmla="*/ 2 h 417"/>
                <a:gd name="T28" fmla="*/ 2 w 657"/>
                <a:gd name="T29" fmla="*/ 2 h 417"/>
                <a:gd name="T30" fmla="*/ 2 w 657"/>
                <a:gd name="T31" fmla="*/ 2 h 417"/>
                <a:gd name="T32" fmla="*/ 2 w 657"/>
                <a:gd name="T33" fmla="*/ 2 h 417"/>
                <a:gd name="T34" fmla="*/ 2 w 657"/>
                <a:gd name="T35" fmla="*/ 2 h 417"/>
                <a:gd name="T36" fmla="*/ 2 w 657"/>
                <a:gd name="T37" fmla="*/ 2 h 417"/>
                <a:gd name="T38" fmla="*/ 2 w 657"/>
                <a:gd name="T39" fmla="*/ 2 h 417"/>
                <a:gd name="T40" fmla="*/ 2 w 657"/>
                <a:gd name="T41" fmla="*/ 2 h 417"/>
                <a:gd name="T42" fmla="*/ 2 w 657"/>
                <a:gd name="T43" fmla="*/ 2 h 417"/>
                <a:gd name="T44" fmla="*/ 2 w 657"/>
                <a:gd name="T45" fmla="*/ 2 h 417"/>
                <a:gd name="T46" fmla="*/ 2 w 657"/>
                <a:gd name="T47" fmla="*/ 2 h 417"/>
                <a:gd name="T48" fmla="*/ 2 w 657"/>
                <a:gd name="T49" fmla="*/ 2 h 417"/>
                <a:gd name="T50" fmla="*/ 2 w 657"/>
                <a:gd name="T51" fmla="*/ 2 h 417"/>
                <a:gd name="T52" fmla="*/ 2 w 657"/>
                <a:gd name="T53" fmla="*/ 2 h 417"/>
                <a:gd name="T54" fmla="*/ 2 w 657"/>
                <a:gd name="T55" fmla="*/ 2 h 417"/>
                <a:gd name="T56" fmla="*/ 2 w 657"/>
                <a:gd name="T57" fmla="*/ 2 h 417"/>
                <a:gd name="T58" fmla="*/ 2 w 657"/>
                <a:gd name="T59" fmla="*/ 2 h 417"/>
                <a:gd name="T60" fmla="*/ 2 w 657"/>
                <a:gd name="T61" fmla="*/ 2 h 417"/>
                <a:gd name="T62" fmla="*/ 2 w 657"/>
                <a:gd name="T63" fmla="*/ 2 h 417"/>
                <a:gd name="T64" fmla="*/ 2 w 657"/>
                <a:gd name="T65" fmla="*/ 2 h 417"/>
                <a:gd name="T66" fmla="*/ 2 w 657"/>
                <a:gd name="T67" fmla="*/ 2 h 4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57"/>
                <a:gd name="T103" fmla="*/ 0 h 417"/>
                <a:gd name="T104" fmla="*/ 657 w 657"/>
                <a:gd name="T105" fmla="*/ 417 h 4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57" h="417">
                  <a:moveTo>
                    <a:pt x="584" y="96"/>
                  </a:moveTo>
                  <a:lnTo>
                    <a:pt x="552" y="88"/>
                  </a:lnTo>
                  <a:lnTo>
                    <a:pt x="504" y="80"/>
                  </a:lnTo>
                  <a:lnTo>
                    <a:pt x="488" y="56"/>
                  </a:lnTo>
                  <a:lnTo>
                    <a:pt x="472" y="40"/>
                  </a:lnTo>
                  <a:lnTo>
                    <a:pt x="440" y="40"/>
                  </a:lnTo>
                  <a:lnTo>
                    <a:pt x="384" y="40"/>
                  </a:lnTo>
                  <a:lnTo>
                    <a:pt x="368" y="32"/>
                  </a:lnTo>
                  <a:lnTo>
                    <a:pt x="344" y="32"/>
                  </a:lnTo>
                  <a:lnTo>
                    <a:pt x="312" y="32"/>
                  </a:lnTo>
                  <a:lnTo>
                    <a:pt x="264" y="32"/>
                  </a:lnTo>
                  <a:lnTo>
                    <a:pt x="240" y="32"/>
                  </a:lnTo>
                  <a:lnTo>
                    <a:pt x="216" y="32"/>
                  </a:lnTo>
                  <a:lnTo>
                    <a:pt x="192" y="16"/>
                  </a:lnTo>
                  <a:lnTo>
                    <a:pt x="176" y="0"/>
                  </a:lnTo>
                  <a:lnTo>
                    <a:pt x="168" y="0"/>
                  </a:lnTo>
                  <a:lnTo>
                    <a:pt x="144" y="0"/>
                  </a:lnTo>
                  <a:lnTo>
                    <a:pt x="120" y="0"/>
                  </a:lnTo>
                  <a:lnTo>
                    <a:pt x="96" y="8"/>
                  </a:lnTo>
                  <a:lnTo>
                    <a:pt x="50" y="5"/>
                  </a:lnTo>
                  <a:lnTo>
                    <a:pt x="55" y="55"/>
                  </a:lnTo>
                  <a:lnTo>
                    <a:pt x="46" y="86"/>
                  </a:lnTo>
                  <a:lnTo>
                    <a:pt x="32" y="112"/>
                  </a:lnTo>
                  <a:lnTo>
                    <a:pt x="8" y="144"/>
                  </a:lnTo>
                  <a:lnTo>
                    <a:pt x="8" y="184"/>
                  </a:lnTo>
                  <a:lnTo>
                    <a:pt x="0" y="208"/>
                  </a:lnTo>
                  <a:lnTo>
                    <a:pt x="0" y="248"/>
                  </a:lnTo>
                  <a:lnTo>
                    <a:pt x="8" y="280"/>
                  </a:lnTo>
                  <a:lnTo>
                    <a:pt x="24" y="280"/>
                  </a:lnTo>
                  <a:lnTo>
                    <a:pt x="40" y="288"/>
                  </a:lnTo>
                  <a:lnTo>
                    <a:pt x="80" y="288"/>
                  </a:lnTo>
                  <a:lnTo>
                    <a:pt x="128" y="304"/>
                  </a:lnTo>
                  <a:lnTo>
                    <a:pt x="176" y="336"/>
                  </a:lnTo>
                  <a:lnTo>
                    <a:pt x="240" y="336"/>
                  </a:lnTo>
                  <a:lnTo>
                    <a:pt x="272" y="336"/>
                  </a:lnTo>
                  <a:lnTo>
                    <a:pt x="296" y="336"/>
                  </a:lnTo>
                  <a:lnTo>
                    <a:pt x="320" y="352"/>
                  </a:lnTo>
                  <a:lnTo>
                    <a:pt x="320" y="368"/>
                  </a:lnTo>
                  <a:lnTo>
                    <a:pt x="328" y="384"/>
                  </a:lnTo>
                  <a:lnTo>
                    <a:pt x="384" y="384"/>
                  </a:lnTo>
                  <a:lnTo>
                    <a:pt x="400" y="408"/>
                  </a:lnTo>
                  <a:lnTo>
                    <a:pt x="440" y="400"/>
                  </a:lnTo>
                  <a:lnTo>
                    <a:pt x="448" y="384"/>
                  </a:lnTo>
                  <a:lnTo>
                    <a:pt x="456" y="384"/>
                  </a:lnTo>
                  <a:lnTo>
                    <a:pt x="472" y="408"/>
                  </a:lnTo>
                  <a:lnTo>
                    <a:pt x="504" y="408"/>
                  </a:lnTo>
                  <a:lnTo>
                    <a:pt x="536" y="384"/>
                  </a:lnTo>
                  <a:lnTo>
                    <a:pt x="568" y="368"/>
                  </a:lnTo>
                  <a:lnTo>
                    <a:pt x="576" y="400"/>
                  </a:lnTo>
                  <a:lnTo>
                    <a:pt x="584" y="416"/>
                  </a:lnTo>
                  <a:lnTo>
                    <a:pt x="640" y="416"/>
                  </a:lnTo>
                  <a:lnTo>
                    <a:pt x="656" y="400"/>
                  </a:lnTo>
                  <a:lnTo>
                    <a:pt x="656" y="392"/>
                  </a:lnTo>
                  <a:lnTo>
                    <a:pt x="656" y="360"/>
                  </a:lnTo>
                  <a:lnTo>
                    <a:pt x="648" y="328"/>
                  </a:lnTo>
                  <a:lnTo>
                    <a:pt x="616" y="328"/>
                  </a:lnTo>
                  <a:lnTo>
                    <a:pt x="600" y="328"/>
                  </a:lnTo>
                  <a:lnTo>
                    <a:pt x="584" y="320"/>
                  </a:lnTo>
                  <a:lnTo>
                    <a:pt x="584" y="296"/>
                  </a:lnTo>
                  <a:lnTo>
                    <a:pt x="592" y="296"/>
                  </a:lnTo>
                  <a:lnTo>
                    <a:pt x="600" y="280"/>
                  </a:lnTo>
                  <a:lnTo>
                    <a:pt x="616" y="264"/>
                  </a:lnTo>
                  <a:lnTo>
                    <a:pt x="632" y="240"/>
                  </a:lnTo>
                  <a:lnTo>
                    <a:pt x="616" y="208"/>
                  </a:lnTo>
                  <a:lnTo>
                    <a:pt x="608" y="168"/>
                  </a:lnTo>
                  <a:lnTo>
                    <a:pt x="600" y="144"/>
                  </a:lnTo>
                  <a:lnTo>
                    <a:pt x="600" y="104"/>
                  </a:lnTo>
                  <a:lnTo>
                    <a:pt x="584" y="96"/>
                  </a:lnTo>
                </a:path>
              </a:pathLst>
            </a:custGeom>
            <a:solidFill>
              <a:srgbClr val="FFFFFF">
                <a:lumMod val="65000"/>
              </a:srgbClr>
            </a:solidFill>
            <a:ln w="12700" cap="rnd" cmpd="sng">
              <a:solidFill>
                <a:srgbClr val="EAEAEA"/>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6" name="Freeform 5"/>
            <p:cNvSpPr>
              <a:spLocks/>
            </p:cNvSpPr>
            <p:nvPr/>
          </p:nvSpPr>
          <p:spPr bwMode="auto">
            <a:xfrm>
              <a:off x="1023" y="3016"/>
              <a:ext cx="573" cy="632"/>
            </a:xfrm>
            <a:custGeom>
              <a:avLst/>
              <a:gdLst>
                <a:gd name="T0" fmla="*/ 2 w 705"/>
                <a:gd name="T1" fmla="*/ 2 h 777"/>
                <a:gd name="T2" fmla="*/ 2 w 705"/>
                <a:gd name="T3" fmla="*/ 2 h 777"/>
                <a:gd name="T4" fmla="*/ 2 w 705"/>
                <a:gd name="T5" fmla="*/ 2 h 777"/>
                <a:gd name="T6" fmla="*/ 2 w 705"/>
                <a:gd name="T7" fmla="*/ 2 h 777"/>
                <a:gd name="T8" fmla="*/ 2 w 705"/>
                <a:gd name="T9" fmla="*/ 2 h 777"/>
                <a:gd name="T10" fmla="*/ 2 w 705"/>
                <a:gd name="T11" fmla="*/ 2 h 777"/>
                <a:gd name="T12" fmla="*/ 2 w 705"/>
                <a:gd name="T13" fmla="*/ 2 h 777"/>
                <a:gd name="T14" fmla="*/ 2 w 705"/>
                <a:gd name="T15" fmla="*/ 2 h 777"/>
                <a:gd name="T16" fmla="*/ 2 w 705"/>
                <a:gd name="T17" fmla="*/ 2 h 777"/>
                <a:gd name="T18" fmla="*/ 2 w 705"/>
                <a:gd name="T19" fmla="*/ 2 h 777"/>
                <a:gd name="T20" fmla="*/ 2 w 705"/>
                <a:gd name="T21" fmla="*/ 2 h 777"/>
                <a:gd name="T22" fmla="*/ 2 w 705"/>
                <a:gd name="T23" fmla="*/ 2 h 777"/>
                <a:gd name="T24" fmla="*/ 2 w 705"/>
                <a:gd name="T25" fmla="*/ 2 h 777"/>
                <a:gd name="T26" fmla="*/ 2 w 705"/>
                <a:gd name="T27" fmla="*/ 2 h 777"/>
                <a:gd name="T28" fmla="*/ 2 w 705"/>
                <a:gd name="T29" fmla="*/ 2 h 777"/>
                <a:gd name="T30" fmla="*/ 2 w 705"/>
                <a:gd name="T31" fmla="*/ 2 h 777"/>
                <a:gd name="T32" fmla="*/ 2 w 705"/>
                <a:gd name="T33" fmla="*/ 2 h 777"/>
                <a:gd name="T34" fmla="*/ 2 w 705"/>
                <a:gd name="T35" fmla="*/ 2 h 777"/>
                <a:gd name="T36" fmla="*/ 0 w 705"/>
                <a:gd name="T37" fmla="*/ 2 h 777"/>
                <a:gd name="T38" fmla="*/ 2 w 705"/>
                <a:gd name="T39" fmla="*/ 2 h 777"/>
                <a:gd name="T40" fmla="*/ 2 w 705"/>
                <a:gd name="T41" fmla="*/ 2 h 777"/>
                <a:gd name="T42" fmla="*/ 2 w 705"/>
                <a:gd name="T43" fmla="*/ 2 h 777"/>
                <a:gd name="T44" fmla="*/ 2 w 705"/>
                <a:gd name="T45" fmla="*/ 2 h 777"/>
                <a:gd name="T46" fmla="*/ 2 w 705"/>
                <a:gd name="T47" fmla="*/ 2 h 777"/>
                <a:gd name="T48" fmla="*/ 2 w 705"/>
                <a:gd name="T49" fmla="*/ 2 h 777"/>
                <a:gd name="T50" fmla="*/ 2 w 705"/>
                <a:gd name="T51" fmla="*/ 2 h 777"/>
                <a:gd name="T52" fmla="*/ 2 w 705"/>
                <a:gd name="T53" fmla="*/ 2 h 777"/>
                <a:gd name="T54" fmla="*/ 2 w 705"/>
                <a:gd name="T55" fmla="*/ 2 h 777"/>
                <a:gd name="T56" fmla="*/ 2 w 705"/>
                <a:gd name="T57" fmla="*/ 2 h 777"/>
                <a:gd name="T58" fmla="*/ 2 w 705"/>
                <a:gd name="T59" fmla="*/ 2 h 777"/>
                <a:gd name="T60" fmla="*/ 2 w 705"/>
                <a:gd name="T61" fmla="*/ 2 h 777"/>
                <a:gd name="T62" fmla="*/ 2 w 705"/>
                <a:gd name="T63" fmla="*/ 2 h 777"/>
                <a:gd name="T64" fmla="*/ 2 w 705"/>
                <a:gd name="T65" fmla="*/ 2 h 777"/>
                <a:gd name="T66" fmla="*/ 2 w 705"/>
                <a:gd name="T67" fmla="*/ 2 h 777"/>
                <a:gd name="T68" fmla="*/ 2 w 705"/>
                <a:gd name="T69" fmla="*/ 2 h 777"/>
                <a:gd name="T70" fmla="*/ 2 w 705"/>
                <a:gd name="T71" fmla="*/ 2 h 777"/>
                <a:gd name="T72" fmla="*/ 2 w 705"/>
                <a:gd name="T73" fmla="*/ 2 h 777"/>
                <a:gd name="T74" fmla="*/ 2 w 705"/>
                <a:gd name="T75" fmla="*/ 2 h 777"/>
                <a:gd name="T76" fmla="*/ 2 w 705"/>
                <a:gd name="T77" fmla="*/ 2 h 777"/>
                <a:gd name="T78" fmla="*/ 2 w 705"/>
                <a:gd name="T79" fmla="*/ 2 h 777"/>
                <a:gd name="T80" fmla="*/ 2 w 705"/>
                <a:gd name="T81" fmla="*/ 2 h 777"/>
                <a:gd name="T82" fmla="*/ 2 w 705"/>
                <a:gd name="T83" fmla="*/ 2 h 777"/>
                <a:gd name="T84" fmla="*/ 2 w 705"/>
                <a:gd name="T85" fmla="*/ 2 h 777"/>
                <a:gd name="T86" fmla="*/ 2 w 705"/>
                <a:gd name="T87" fmla="*/ 2 h 7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5"/>
                <a:gd name="T133" fmla="*/ 0 h 777"/>
                <a:gd name="T134" fmla="*/ 705 w 705"/>
                <a:gd name="T135" fmla="*/ 777 h 7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5" h="777">
                  <a:moveTo>
                    <a:pt x="656" y="80"/>
                  </a:moveTo>
                  <a:lnTo>
                    <a:pt x="632" y="56"/>
                  </a:lnTo>
                  <a:lnTo>
                    <a:pt x="592" y="32"/>
                  </a:lnTo>
                  <a:lnTo>
                    <a:pt x="536" y="32"/>
                  </a:lnTo>
                  <a:lnTo>
                    <a:pt x="488" y="72"/>
                  </a:lnTo>
                  <a:lnTo>
                    <a:pt x="464" y="96"/>
                  </a:lnTo>
                  <a:lnTo>
                    <a:pt x="448" y="128"/>
                  </a:lnTo>
                  <a:lnTo>
                    <a:pt x="416" y="160"/>
                  </a:lnTo>
                  <a:lnTo>
                    <a:pt x="384" y="176"/>
                  </a:lnTo>
                  <a:lnTo>
                    <a:pt x="360" y="168"/>
                  </a:lnTo>
                  <a:lnTo>
                    <a:pt x="352" y="152"/>
                  </a:lnTo>
                  <a:lnTo>
                    <a:pt x="336" y="104"/>
                  </a:lnTo>
                  <a:lnTo>
                    <a:pt x="328" y="72"/>
                  </a:lnTo>
                  <a:lnTo>
                    <a:pt x="312" y="40"/>
                  </a:lnTo>
                  <a:lnTo>
                    <a:pt x="288" y="32"/>
                  </a:lnTo>
                  <a:lnTo>
                    <a:pt x="264" y="24"/>
                  </a:lnTo>
                  <a:lnTo>
                    <a:pt x="240" y="0"/>
                  </a:lnTo>
                  <a:lnTo>
                    <a:pt x="248" y="48"/>
                  </a:lnTo>
                  <a:lnTo>
                    <a:pt x="264" y="104"/>
                  </a:lnTo>
                  <a:lnTo>
                    <a:pt x="272" y="128"/>
                  </a:lnTo>
                  <a:lnTo>
                    <a:pt x="272" y="144"/>
                  </a:lnTo>
                  <a:lnTo>
                    <a:pt x="248" y="128"/>
                  </a:lnTo>
                  <a:lnTo>
                    <a:pt x="232" y="104"/>
                  </a:lnTo>
                  <a:lnTo>
                    <a:pt x="232" y="88"/>
                  </a:lnTo>
                  <a:lnTo>
                    <a:pt x="224" y="48"/>
                  </a:lnTo>
                  <a:lnTo>
                    <a:pt x="208" y="24"/>
                  </a:lnTo>
                  <a:lnTo>
                    <a:pt x="160" y="24"/>
                  </a:lnTo>
                  <a:lnTo>
                    <a:pt x="128" y="40"/>
                  </a:lnTo>
                  <a:lnTo>
                    <a:pt x="80" y="48"/>
                  </a:lnTo>
                  <a:lnTo>
                    <a:pt x="24" y="48"/>
                  </a:lnTo>
                  <a:lnTo>
                    <a:pt x="8" y="48"/>
                  </a:lnTo>
                  <a:lnTo>
                    <a:pt x="8" y="72"/>
                  </a:lnTo>
                  <a:lnTo>
                    <a:pt x="24" y="128"/>
                  </a:lnTo>
                  <a:lnTo>
                    <a:pt x="32" y="184"/>
                  </a:lnTo>
                  <a:lnTo>
                    <a:pt x="32" y="224"/>
                  </a:lnTo>
                  <a:lnTo>
                    <a:pt x="24" y="256"/>
                  </a:lnTo>
                  <a:lnTo>
                    <a:pt x="8" y="312"/>
                  </a:lnTo>
                  <a:lnTo>
                    <a:pt x="0" y="352"/>
                  </a:lnTo>
                  <a:lnTo>
                    <a:pt x="8" y="392"/>
                  </a:lnTo>
                  <a:lnTo>
                    <a:pt x="16" y="448"/>
                  </a:lnTo>
                  <a:lnTo>
                    <a:pt x="24" y="488"/>
                  </a:lnTo>
                  <a:lnTo>
                    <a:pt x="40" y="512"/>
                  </a:lnTo>
                  <a:lnTo>
                    <a:pt x="64" y="544"/>
                  </a:lnTo>
                  <a:lnTo>
                    <a:pt x="72" y="568"/>
                  </a:lnTo>
                  <a:lnTo>
                    <a:pt x="80" y="592"/>
                  </a:lnTo>
                  <a:lnTo>
                    <a:pt x="88" y="616"/>
                  </a:lnTo>
                  <a:lnTo>
                    <a:pt x="96" y="632"/>
                  </a:lnTo>
                  <a:lnTo>
                    <a:pt x="112" y="672"/>
                  </a:lnTo>
                  <a:lnTo>
                    <a:pt x="120" y="680"/>
                  </a:lnTo>
                  <a:lnTo>
                    <a:pt x="144" y="672"/>
                  </a:lnTo>
                  <a:lnTo>
                    <a:pt x="176" y="672"/>
                  </a:lnTo>
                  <a:lnTo>
                    <a:pt x="192" y="672"/>
                  </a:lnTo>
                  <a:lnTo>
                    <a:pt x="216" y="688"/>
                  </a:lnTo>
                  <a:lnTo>
                    <a:pt x="248" y="704"/>
                  </a:lnTo>
                  <a:lnTo>
                    <a:pt x="288" y="704"/>
                  </a:lnTo>
                  <a:lnTo>
                    <a:pt x="320" y="704"/>
                  </a:lnTo>
                  <a:lnTo>
                    <a:pt x="352" y="704"/>
                  </a:lnTo>
                  <a:lnTo>
                    <a:pt x="392" y="704"/>
                  </a:lnTo>
                  <a:lnTo>
                    <a:pt x="408" y="712"/>
                  </a:lnTo>
                  <a:lnTo>
                    <a:pt x="448" y="712"/>
                  </a:lnTo>
                  <a:lnTo>
                    <a:pt x="496" y="713"/>
                  </a:lnTo>
                  <a:lnTo>
                    <a:pt x="520" y="752"/>
                  </a:lnTo>
                  <a:lnTo>
                    <a:pt x="560" y="760"/>
                  </a:lnTo>
                  <a:lnTo>
                    <a:pt x="600" y="768"/>
                  </a:lnTo>
                  <a:lnTo>
                    <a:pt x="616" y="776"/>
                  </a:lnTo>
                  <a:lnTo>
                    <a:pt x="608" y="752"/>
                  </a:lnTo>
                  <a:lnTo>
                    <a:pt x="600" y="736"/>
                  </a:lnTo>
                  <a:lnTo>
                    <a:pt x="600" y="712"/>
                  </a:lnTo>
                  <a:lnTo>
                    <a:pt x="608" y="696"/>
                  </a:lnTo>
                  <a:lnTo>
                    <a:pt x="608" y="680"/>
                  </a:lnTo>
                  <a:lnTo>
                    <a:pt x="600" y="672"/>
                  </a:lnTo>
                  <a:lnTo>
                    <a:pt x="584" y="656"/>
                  </a:lnTo>
                  <a:lnTo>
                    <a:pt x="576" y="592"/>
                  </a:lnTo>
                  <a:lnTo>
                    <a:pt x="576" y="552"/>
                  </a:lnTo>
                  <a:lnTo>
                    <a:pt x="592" y="520"/>
                  </a:lnTo>
                  <a:lnTo>
                    <a:pt x="624" y="496"/>
                  </a:lnTo>
                  <a:lnTo>
                    <a:pt x="656" y="448"/>
                  </a:lnTo>
                  <a:lnTo>
                    <a:pt x="688" y="424"/>
                  </a:lnTo>
                  <a:lnTo>
                    <a:pt x="704" y="384"/>
                  </a:lnTo>
                  <a:lnTo>
                    <a:pt x="688" y="344"/>
                  </a:lnTo>
                  <a:lnTo>
                    <a:pt x="656" y="328"/>
                  </a:lnTo>
                  <a:lnTo>
                    <a:pt x="648" y="312"/>
                  </a:lnTo>
                  <a:lnTo>
                    <a:pt x="648" y="296"/>
                  </a:lnTo>
                  <a:lnTo>
                    <a:pt x="648" y="264"/>
                  </a:lnTo>
                  <a:lnTo>
                    <a:pt x="648" y="192"/>
                  </a:lnTo>
                  <a:lnTo>
                    <a:pt x="672" y="144"/>
                  </a:lnTo>
                  <a:lnTo>
                    <a:pt x="672" y="104"/>
                  </a:lnTo>
                  <a:lnTo>
                    <a:pt x="664" y="80"/>
                  </a:lnTo>
                  <a:lnTo>
                    <a:pt x="656" y="80"/>
                  </a:lnTo>
                </a:path>
              </a:pathLst>
            </a:custGeom>
            <a:solidFill>
              <a:srgbClr val="969696"/>
            </a:solidFill>
            <a:ln w="12700" cap="rnd" cmpd="sng">
              <a:solidFill>
                <a:srgbClr val="EAEAEA"/>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7" name="Freeform 6"/>
            <p:cNvSpPr>
              <a:spLocks/>
            </p:cNvSpPr>
            <p:nvPr/>
          </p:nvSpPr>
          <p:spPr bwMode="auto">
            <a:xfrm>
              <a:off x="1221" y="2710"/>
              <a:ext cx="447" cy="452"/>
            </a:xfrm>
            <a:custGeom>
              <a:avLst/>
              <a:gdLst>
                <a:gd name="T0" fmla="*/ 2 w 549"/>
                <a:gd name="T1" fmla="*/ 2 h 555"/>
                <a:gd name="T2" fmla="*/ 2 w 549"/>
                <a:gd name="T3" fmla="*/ 2 h 555"/>
                <a:gd name="T4" fmla="*/ 2 w 549"/>
                <a:gd name="T5" fmla="*/ 2 h 555"/>
                <a:gd name="T6" fmla="*/ 2 w 549"/>
                <a:gd name="T7" fmla="*/ 2 h 555"/>
                <a:gd name="T8" fmla="*/ 2 w 549"/>
                <a:gd name="T9" fmla="*/ 2 h 555"/>
                <a:gd name="T10" fmla="*/ 2 w 549"/>
                <a:gd name="T11" fmla="*/ 2 h 555"/>
                <a:gd name="T12" fmla="*/ 2 w 549"/>
                <a:gd name="T13" fmla="*/ 2 h 555"/>
                <a:gd name="T14" fmla="*/ 2 w 549"/>
                <a:gd name="T15" fmla="*/ 0 h 555"/>
                <a:gd name="T16" fmla="*/ 2 w 549"/>
                <a:gd name="T17" fmla="*/ 2 h 555"/>
                <a:gd name="T18" fmla="*/ 2 w 549"/>
                <a:gd name="T19" fmla="*/ 2 h 555"/>
                <a:gd name="T20" fmla="*/ 2 w 549"/>
                <a:gd name="T21" fmla="*/ 2 h 555"/>
                <a:gd name="T22" fmla="*/ 2 w 549"/>
                <a:gd name="T23" fmla="*/ 2 h 555"/>
                <a:gd name="T24" fmla="*/ 2 w 549"/>
                <a:gd name="T25" fmla="*/ 2 h 555"/>
                <a:gd name="T26" fmla="*/ 2 w 549"/>
                <a:gd name="T27" fmla="*/ 2 h 555"/>
                <a:gd name="T28" fmla="*/ 2 w 549"/>
                <a:gd name="T29" fmla="*/ 2 h 555"/>
                <a:gd name="T30" fmla="*/ 2 w 549"/>
                <a:gd name="T31" fmla="*/ 2 h 555"/>
                <a:gd name="T32" fmla="*/ 2 w 549"/>
                <a:gd name="T33" fmla="*/ 2 h 555"/>
                <a:gd name="T34" fmla="*/ 2 w 549"/>
                <a:gd name="T35" fmla="*/ 2 h 555"/>
                <a:gd name="T36" fmla="*/ 2 w 549"/>
                <a:gd name="T37" fmla="*/ 2 h 555"/>
                <a:gd name="T38" fmla="*/ 2 w 549"/>
                <a:gd name="T39" fmla="*/ 2 h 555"/>
                <a:gd name="T40" fmla="*/ 2 w 549"/>
                <a:gd name="T41" fmla="*/ 2 h 555"/>
                <a:gd name="T42" fmla="*/ 0 w 549"/>
                <a:gd name="T43" fmla="*/ 2 h 555"/>
                <a:gd name="T44" fmla="*/ 2 w 549"/>
                <a:gd name="T45" fmla="*/ 2 h 555"/>
                <a:gd name="T46" fmla="*/ 2 w 549"/>
                <a:gd name="T47" fmla="*/ 2 h 555"/>
                <a:gd name="T48" fmla="*/ 2 w 549"/>
                <a:gd name="T49" fmla="*/ 2 h 555"/>
                <a:gd name="T50" fmla="*/ 2 w 549"/>
                <a:gd name="T51" fmla="*/ 2 h 555"/>
                <a:gd name="T52" fmla="*/ 2 w 549"/>
                <a:gd name="T53" fmla="*/ 2 h 555"/>
                <a:gd name="T54" fmla="*/ 2 w 549"/>
                <a:gd name="T55" fmla="*/ 2 h 555"/>
                <a:gd name="T56" fmla="*/ 2 w 549"/>
                <a:gd name="T57" fmla="*/ 2 h 555"/>
                <a:gd name="T58" fmla="*/ 2 w 549"/>
                <a:gd name="T59" fmla="*/ 2 h 555"/>
                <a:gd name="T60" fmla="*/ 2 w 549"/>
                <a:gd name="T61" fmla="*/ 2 h 555"/>
                <a:gd name="T62" fmla="*/ 2 w 549"/>
                <a:gd name="T63" fmla="*/ 2 h 555"/>
                <a:gd name="T64" fmla="*/ 2 w 549"/>
                <a:gd name="T65" fmla="*/ 2 h 555"/>
                <a:gd name="T66" fmla="*/ 2 w 549"/>
                <a:gd name="T67" fmla="*/ 2 h 555"/>
                <a:gd name="T68" fmla="*/ 2 w 549"/>
                <a:gd name="T69" fmla="*/ 2 h 555"/>
                <a:gd name="T70" fmla="*/ 2 w 549"/>
                <a:gd name="T71" fmla="*/ 2 h 555"/>
                <a:gd name="T72" fmla="*/ 2 w 549"/>
                <a:gd name="T73" fmla="*/ 2 h 555"/>
                <a:gd name="T74" fmla="*/ 2 w 549"/>
                <a:gd name="T75" fmla="*/ 2 h 555"/>
                <a:gd name="T76" fmla="*/ 2 w 549"/>
                <a:gd name="T77" fmla="*/ 2 h 555"/>
                <a:gd name="T78" fmla="*/ 2 w 549"/>
                <a:gd name="T79" fmla="*/ 2 h 555"/>
                <a:gd name="T80" fmla="*/ 2 w 549"/>
                <a:gd name="T81" fmla="*/ 2 h 555"/>
                <a:gd name="T82" fmla="*/ 2 w 549"/>
                <a:gd name="T83" fmla="*/ 2 h 555"/>
                <a:gd name="T84" fmla="*/ 2 w 549"/>
                <a:gd name="T85" fmla="*/ 2 h 555"/>
                <a:gd name="T86" fmla="*/ 2 w 549"/>
                <a:gd name="T87" fmla="*/ 2 h 555"/>
                <a:gd name="T88" fmla="*/ 2 w 549"/>
                <a:gd name="T89" fmla="*/ 2 h 555"/>
                <a:gd name="T90" fmla="*/ 2 w 549"/>
                <a:gd name="T91" fmla="*/ 2 h 555"/>
                <a:gd name="T92" fmla="*/ 2 w 549"/>
                <a:gd name="T93" fmla="*/ 2 h 555"/>
                <a:gd name="T94" fmla="*/ 2 w 549"/>
                <a:gd name="T95" fmla="*/ 2 h 555"/>
                <a:gd name="T96" fmla="*/ 2 w 549"/>
                <a:gd name="T97" fmla="*/ 2 h 555"/>
                <a:gd name="T98" fmla="*/ 2 w 549"/>
                <a:gd name="T99" fmla="*/ 2 h 555"/>
                <a:gd name="T100" fmla="*/ 2 w 549"/>
                <a:gd name="T101" fmla="*/ 2 h 555"/>
                <a:gd name="T102" fmla="*/ 2 w 549"/>
                <a:gd name="T103" fmla="*/ 2 h 555"/>
                <a:gd name="T104" fmla="*/ 2 w 549"/>
                <a:gd name="T105" fmla="*/ 2 h 555"/>
                <a:gd name="T106" fmla="*/ 2 w 549"/>
                <a:gd name="T107" fmla="*/ 2 h 555"/>
                <a:gd name="T108" fmla="*/ 2 w 549"/>
                <a:gd name="T109" fmla="*/ 2 h 555"/>
                <a:gd name="T110" fmla="*/ 2 w 549"/>
                <a:gd name="T111" fmla="*/ 2 h 555"/>
                <a:gd name="T112" fmla="*/ 2 w 549"/>
                <a:gd name="T113" fmla="*/ 2 h 555"/>
                <a:gd name="T114" fmla="*/ 2 w 549"/>
                <a:gd name="T115" fmla="*/ 2 h 555"/>
                <a:gd name="T116" fmla="*/ 2 w 549"/>
                <a:gd name="T117" fmla="*/ 2 h 55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49"/>
                <a:gd name="T178" fmla="*/ 0 h 555"/>
                <a:gd name="T179" fmla="*/ 549 w 549"/>
                <a:gd name="T180" fmla="*/ 555 h 55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49" h="555">
                  <a:moveTo>
                    <a:pt x="404" y="24"/>
                  </a:moveTo>
                  <a:lnTo>
                    <a:pt x="380" y="24"/>
                  </a:lnTo>
                  <a:lnTo>
                    <a:pt x="348" y="24"/>
                  </a:lnTo>
                  <a:lnTo>
                    <a:pt x="316" y="32"/>
                  </a:lnTo>
                  <a:lnTo>
                    <a:pt x="292" y="24"/>
                  </a:lnTo>
                  <a:lnTo>
                    <a:pt x="260" y="16"/>
                  </a:lnTo>
                  <a:lnTo>
                    <a:pt x="244" y="8"/>
                  </a:lnTo>
                  <a:lnTo>
                    <a:pt x="220" y="0"/>
                  </a:lnTo>
                  <a:lnTo>
                    <a:pt x="244" y="32"/>
                  </a:lnTo>
                  <a:lnTo>
                    <a:pt x="268" y="72"/>
                  </a:lnTo>
                  <a:lnTo>
                    <a:pt x="300" y="112"/>
                  </a:lnTo>
                  <a:lnTo>
                    <a:pt x="300" y="152"/>
                  </a:lnTo>
                  <a:lnTo>
                    <a:pt x="268" y="176"/>
                  </a:lnTo>
                  <a:lnTo>
                    <a:pt x="228" y="216"/>
                  </a:lnTo>
                  <a:lnTo>
                    <a:pt x="204" y="240"/>
                  </a:lnTo>
                  <a:lnTo>
                    <a:pt x="188" y="272"/>
                  </a:lnTo>
                  <a:lnTo>
                    <a:pt x="172" y="296"/>
                  </a:lnTo>
                  <a:lnTo>
                    <a:pt x="156" y="336"/>
                  </a:lnTo>
                  <a:lnTo>
                    <a:pt x="140" y="360"/>
                  </a:lnTo>
                  <a:lnTo>
                    <a:pt x="108" y="360"/>
                  </a:lnTo>
                  <a:lnTo>
                    <a:pt x="68" y="344"/>
                  </a:lnTo>
                  <a:lnTo>
                    <a:pt x="0" y="369"/>
                  </a:lnTo>
                  <a:lnTo>
                    <a:pt x="7" y="386"/>
                  </a:lnTo>
                  <a:lnTo>
                    <a:pt x="31" y="410"/>
                  </a:lnTo>
                  <a:lnTo>
                    <a:pt x="67" y="414"/>
                  </a:lnTo>
                  <a:lnTo>
                    <a:pt x="72" y="414"/>
                  </a:lnTo>
                  <a:lnTo>
                    <a:pt x="77" y="422"/>
                  </a:lnTo>
                  <a:lnTo>
                    <a:pt x="84" y="443"/>
                  </a:lnTo>
                  <a:lnTo>
                    <a:pt x="103" y="522"/>
                  </a:lnTo>
                  <a:lnTo>
                    <a:pt x="125" y="554"/>
                  </a:lnTo>
                  <a:lnTo>
                    <a:pt x="164" y="536"/>
                  </a:lnTo>
                  <a:lnTo>
                    <a:pt x="190" y="520"/>
                  </a:lnTo>
                  <a:lnTo>
                    <a:pt x="206" y="489"/>
                  </a:lnTo>
                  <a:lnTo>
                    <a:pt x="242" y="450"/>
                  </a:lnTo>
                  <a:lnTo>
                    <a:pt x="274" y="424"/>
                  </a:lnTo>
                  <a:lnTo>
                    <a:pt x="312" y="405"/>
                  </a:lnTo>
                  <a:lnTo>
                    <a:pt x="374" y="426"/>
                  </a:lnTo>
                  <a:lnTo>
                    <a:pt x="396" y="448"/>
                  </a:lnTo>
                  <a:lnTo>
                    <a:pt x="410" y="455"/>
                  </a:lnTo>
                  <a:lnTo>
                    <a:pt x="444" y="453"/>
                  </a:lnTo>
                  <a:lnTo>
                    <a:pt x="463" y="453"/>
                  </a:lnTo>
                  <a:lnTo>
                    <a:pt x="490" y="458"/>
                  </a:lnTo>
                  <a:lnTo>
                    <a:pt x="492" y="424"/>
                  </a:lnTo>
                  <a:lnTo>
                    <a:pt x="504" y="400"/>
                  </a:lnTo>
                  <a:lnTo>
                    <a:pt x="524" y="368"/>
                  </a:lnTo>
                  <a:lnTo>
                    <a:pt x="532" y="328"/>
                  </a:lnTo>
                  <a:lnTo>
                    <a:pt x="532" y="280"/>
                  </a:lnTo>
                  <a:lnTo>
                    <a:pt x="540" y="256"/>
                  </a:lnTo>
                  <a:lnTo>
                    <a:pt x="548" y="208"/>
                  </a:lnTo>
                  <a:lnTo>
                    <a:pt x="548" y="168"/>
                  </a:lnTo>
                  <a:lnTo>
                    <a:pt x="524" y="136"/>
                  </a:lnTo>
                  <a:lnTo>
                    <a:pt x="516" y="88"/>
                  </a:lnTo>
                  <a:lnTo>
                    <a:pt x="508" y="56"/>
                  </a:lnTo>
                  <a:lnTo>
                    <a:pt x="500" y="40"/>
                  </a:lnTo>
                  <a:lnTo>
                    <a:pt x="492" y="32"/>
                  </a:lnTo>
                  <a:lnTo>
                    <a:pt x="484" y="32"/>
                  </a:lnTo>
                  <a:lnTo>
                    <a:pt x="428" y="40"/>
                  </a:lnTo>
                  <a:lnTo>
                    <a:pt x="412" y="32"/>
                  </a:lnTo>
                  <a:lnTo>
                    <a:pt x="404" y="24"/>
                  </a:lnTo>
                </a:path>
              </a:pathLst>
            </a:custGeom>
            <a:solidFill>
              <a:srgbClr val="969696"/>
            </a:solidFill>
            <a:ln w="12700" cap="rnd" cmpd="sng">
              <a:solidFill>
                <a:srgbClr val="EAEAEA"/>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8" name="Freeform 7"/>
            <p:cNvSpPr>
              <a:spLocks/>
            </p:cNvSpPr>
            <p:nvPr/>
          </p:nvSpPr>
          <p:spPr bwMode="auto">
            <a:xfrm>
              <a:off x="268" y="1116"/>
              <a:ext cx="1309" cy="873"/>
            </a:xfrm>
            <a:custGeom>
              <a:avLst/>
              <a:gdLst>
                <a:gd name="T0" fmla="*/ 2 w 1609"/>
                <a:gd name="T1" fmla="*/ 2 h 1073"/>
                <a:gd name="T2" fmla="*/ 2 w 1609"/>
                <a:gd name="T3" fmla="*/ 2 h 1073"/>
                <a:gd name="T4" fmla="*/ 2 w 1609"/>
                <a:gd name="T5" fmla="*/ 2 h 1073"/>
                <a:gd name="T6" fmla="*/ 2 w 1609"/>
                <a:gd name="T7" fmla="*/ 2 h 1073"/>
                <a:gd name="T8" fmla="*/ 2 w 1609"/>
                <a:gd name="T9" fmla="*/ 2 h 1073"/>
                <a:gd name="T10" fmla="*/ 2 w 1609"/>
                <a:gd name="T11" fmla="*/ 2 h 1073"/>
                <a:gd name="T12" fmla="*/ 2 w 1609"/>
                <a:gd name="T13" fmla="*/ 2 h 1073"/>
                <a:gd name="T14" fmla="*/ 2 w 1609"/>
                <a:gd name="T15" fmla="*/ 2 h 1073"/>
                <a:gd name="T16" fmla="*/ 2 w 1609"/>
                <a:gd name="T17" fmla="*/ 2 h 1073"/>
                <a:gd name="T18" fmla="*/ 2 w 1609"/>
                <a:gd name="T19" fmla="*/ 2 h 1073"/>
                <a:gd name="T20" fmla="*/ 2 w 1609"/>
                <a:gd name="T21" fmla="*/ 2 h 1073"/>
                <a:gd name="T22" fmla="*/ 2 w 1609"/>
                <a:gd name="T23" fmla="*/ 2 h 1073"/>
                <a:gd name="T24" fmla="*/ 2 w 1609"/>
                <a:gd name="T25" fmla="*/ 2 h 1073"/>
                <a:gd name="T26" fmla="*/ 2 w 1609"/>
                <a:gd name="T27" fmla="*/ 2 h 1073"/>
                <a:gd name="T28" fmla="*/ 2 w 1609"/>
                <a:gd name="T29" fmla="*/ 2 h 1073"/>
                <a:gd name="T30" fmla="*/ 2 w 1609"/>
                <a:gd name="T31" fmla="*/ 2 h 1073"/>
                <a:gd name="T32" fmla="*/ 2 w 1609"/>
                <a:gd name="T33" fmla="*/ 2 h 1073"/>
                <a:gd name="T34" fmla="*/ 2 w 1609"/>
                <a:gd name="T35" fmla="*/ 2 h 1073"/>
                <a:gd name="T36" fmla="*/ 2 w 1609"/>
                <a:gd name="T37" fmla="*/ 2 h 1073"/>
                <a:gd name="T38" fmla="*/ 2 w 1609"/>
                <a:gd name="T39" fmla="*/ 2 h 1073"/>
                <a:gd name="T40" fmla="*/ 2 w 1609"/>
                <a:gd name="T41" fmla="*/ 2 h 1073"/>
                <a:gd name="T42" fmla="*/ 0 w 1609"/>
                <a:gd name="T43" fmla="*/ 0 h 1073"/>
                <a:gd name="T44" fmla="*/ 2 w 1609"/>
                <a:gd name="T45" fmla="*/ 2 h 1073"/>
                <a:gd name="T46" fmla="*/ 2 w 1609"/>
                <a:gd name="T47" fmla="*/ 2 h 1073"/>
                <a:gd name="T48" fmla="*/ 2 w 1609"/>
                <a:gd name="T49" fmla="*/ 2 h 1073"/>
                <a:gd name="T50" fmla="*/ 2 w 1609"/>
                <a:gd name="T51" fmla="*/ 2 h 1073"/>
                <a:gd name="T52" fmla="*/ 2 w 1609"/>
                <a:gd name="T53" fmla="*/ 2 h 1073"/>
                <a:gd name="T54" fmla="*/ 2 w 1609"/>
                <a:gd name="T55" fmla="*/ 2 h 1073"/>
                <a:gd name="T56" fmla="*/ 2 w 1609"/>
                <a:gd name="T57" fmla="*/ 2 h 1073"/>
                <a:gd name="T58" fmla="*/ 2 w 1609"/>
                <a:gd name="T59" fmla="*/ 2 h 1073"/>
                <a:gd name="T60" fmla="*/ 2 w 1609"/>
                <a:gd name="T61" fmla="*/ 2 h 1073"/>
                <a:gd name="T62" fmla="*/ 2 w 1609"/>
                <a:gd name="T63" fmla="*/ 2 h 1073"/>
                <a:gd name="T64" fmla="*/ 2 w 1609"/>
                <a:gd name="T65" fmla="*/ 2 h 1073"/>
                <a:gd name="T66" fmla="*/ 2 w 1609"/>
                <a:gd name="T67" fmla="*/ 2 h 1073"/>
                <a:gd name="T68" fmla="*/ 2 w 1609"/>
                <a:gd name="T69" fmla="*/ 2 h 1073"/>
                <a:gd name="T70" fmla="*/ 2 w 1609"/>
                <a:gd name="T71" fmla="*/ 2 h 1073"/>
                <a:gd name="T72" fmla="*/ 2 w 1609"/>
                <a:gd name="T73" fmla="*/ 2 h 1073"/>
                <a:gd name="T74" fmla="*/ 2 w 1609"/>
                <a:gd name="T75" fmla="*/ 2 h 1073"/>
                <a:gd name="T76" fmla="*/ 2 w 1609"/>
                <a:gd name="T77" fmla="*/ 2 h 1073"/>
                <a:gd name="T78" fmla="*/ 2 w 1609"/>
                <a:gd name="T79" fmla="*/ 2 h 1073"/>
                <a:gd name="T80" fmla="*/ 2 w 1609"/>
                <a:gd name="T81" fmla="*/ 2 h 1073"/>
                <a:gd name="T82" fmla="*/ 2 w 1609"/>
                <a:gd name="T83" fmla="*/ 2 h 1073"/>
                <a:gd name="T84" fmla="*/ 2 w 1609"/>
                <a:gd name="T85" fmla="*/ 2 h 1073"/>
                <a:gd name="T86" fmla="*/ 2 w 1609"/>
                <a:gd name="T87" fmla="*/ 2 h 1073"/>
                <a:gd name="T88" fmla="*/ 2 w 1609"/>
                <a:gd name="T89" fmla="*/ 2 h 1073"/>
                <a:gd name="T90" fmla="*/ 2 w 1609"/>
                <a:gd name="T91" fmla="*/ 2 h 10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09"/>
                <a:gd name="T139" fmla="*/ 0 h 1073"/>
                <a:gd name="T140" fmla="*/ 1609 w 1609"/>
                <a:gd name="T141" fmla="*/ 1073 h 10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09" h="1073">
                  <a:moveTo>
                    <a:pt x="1568" y="960"/>
                  </a:moveTo>
                  <a:lnTo>
                    <a:pt x="1544" y="960"/>
                  </a:lnTo>
                  <a:lnTo>
                    <a:pt x="1512" y="912"/>
                  </a:lnTo>
                  <a:lnTo>
                    <a:pt x="1528" y="888"/>
                  </a:lnTo>
                  <a:lnTo>
                    <a:pt x="1552" y="872"/>
                  </a:lnTo>
                  <a:lnTo>
                    <a:pt x="1544" y="840"/>
                  </a:lnTo>
                  <a:lnTo>
                    <a:pt x="1544" y="784"/>
                  </a:lnTo>
                  <a:lnTo>
                    <a:pt x="1576" y="736"/>
                  </a:lnTo>
                  <a:lnTo>
                    <a:pt x="1608" y="728"/>
                  </a:lnTo>
                  <a:lnTo>
                    <a:pt x="1568" y="680"/>
                  </a:lnTo>
                  <a:lnTo>
                    <a:pt x="1568" y="632"/>
                  </a:lnTo>
                  <a:lnTo>
                    <a:pt x="1576" y="568"/>
                  </a:lnTo>
                  <a:lnTo>
                    <a:pt x="1504" y="568"/>
                  </a:lnTo>
                  <a:lnTo>
                    <a:pt x="1472" y="544"/>
                  </a:lnTo>
                  <a:lnTo>
                    <a:pt x="1440" y="552"/>
                  </a:lnTo>
                  <a:lnTo>
                    <a:pt x="1400" y="552"/>
                  </a:lnTo>
                  <a:lnTo>
                    <a:pt x="1368" y="536"/>
                  </a:lnTo>
                  <a:lnTo>
                    <a:pt x="1336" y="552"/>
                  </a:lnTo>
                  <a:lnTo>
                    <a:pt x="1304" y="536"/>
                  </a:lnTo>
                  <a:lnTo>
                    <a:pt x="1240" y="536"/>
                  </a:lnTo>
                  <a:lnTo>
                    <a:pt x="1208" y="504"/>
                  </a:lnTo>
                  <a:lnTo>
                    <a:pt x="1184" y="472"/>
                  </a:lnTo>
                  <a:lnTo>
                    <a:pt x="1152" y="432"/>
                  </a:lnTo>
                  <a:lnTo>
                    <a:pt x="1160" y="392"/>
                  </a:lnTo>
                  <a:lnTo>
                    <a:pt x="1168" y="344"/>
                  </a:lnTo>
                  <a:lnTo>
                    <a:pt x="1216" y="336"/>
                  </a:lnTo>
                  <a:lnTo>
                    <a:pt x="1256" y="304"/>
                  </a:lnTo>
                  <a:lnTo>
                    <a:pt x="1272" y="336"/>
                  </a:lnTo>
                  <a:lnTo>
                    <a:pt x="1296" y="352"/>
                  </a:lnTo>
                  <a:lnTo>
                    <a:pt x="1328" y="344"/>
                  </a:lnTo>
                  <a:lnTo>
                    <a:pt x="1336" y="360"/>
                  </a:lnTo>
                  <a:lnTo>
                    <a:pt x="1360" y="328"/>
                  </a:lnTo>
                  <a:lnTo>
                    <a:pt x="1368" y="288"/>
                  </a:lnTo>
                  <a:lnTo>
                    <a:pt x="1408" y="272"/>
                  </a:lnTo>
                  <a:lnTo>
                    <a:pt x="1408" y="232"/>
                  </a:lnTo>
                  <a:lnTo>
                    <a:pt x="1368" y="232"/>
                  </a:lnTo>
                  <a:lnTo>
                    <a:pt x="1344" y="240"/>
                  </a:lnTo>
                  <a:lnTo>
                    <a:pt x="1328" y="256"/>
                  </a:lnTo>
                  <a:lnTo>
                    <a:pt x="1296" y="264"/>
                  </a:lnTo>
                  <a:lnTo>
                    <a:pt x="1280" y="248"/>
                  </a:lnTo>
                  <a:lnTo>
                    <a:pt x="1280" y="224"/>
                  </a:lnTo>
                  <a:lnTo>
                    <a:pt x="1240" y="208"/>
                  </a:lnTo>
                  <a:lnTo>
                    <a:pt x="1216" y="208"/>
                  </a:lnTo>
                  <a:lnTo>
                    <a:pt x="1200" y="200"/>
                  </a:lnTo>
                  <a:lnTo>
                    <a:pt x="1168" y="184"/>
                  </a:lnTo>
                  <a:lnTo>
                    <a:pt x="1192" y="176"/>
                  </a:lnTo>
                  <a:lnTo>
                    <a:pt x="1176" y="160"/>
                  </a:lnTo>
                  <a:lnTo>
                    <a:pt x="1160" y="160"/>
                  </a:lnTo>
                  <a:lnTo>
                    <a:pt x="1136" y="160"/>
                  </a:lnTo>
                  <a:lnTo>
                    <a:pt x="1104" y="168"/>
                  </a:lnTo>
                  <a:lnTo>
                    <a:pt x="1072" y="160"/>
                  </a:lnTo>
                  <a:lnTo>
                    <a:pt x="1032" y="144"/>
                  </a:lnTo>
                  <a:lnTo>
                    <a:pt x="1000" y="128"/>
                  </a:lnTo>
                  <a:lnTo>
                    <a:pt x="984" y="112"/>
                  </a:lnTo>
                  <a:lnTo>
                    <a:pt x="936" y="104"/>
                  </a:lnTo>
                  <a:lnTo>
                    <a:pt x="880" y="112"/>
                  </a:lnTo>
                  <a:lnTo>
                    <a:pt x="768" y="112"/>
                  </a:lnTo>
                  <a:lnTo>
                    <a:pt x="720" y="104"/>
                  </a:lnTo>
                  <a:lnTo>
                    <a:pt x="616" y="96"/>
                  </a:lnTo>
                  <a:lnTo>
                    <a:pt x="552" y="96"/>
                  </a:lnTo>
                  <a:lnTo>
                    <a:pt x="456" y="72"/>
                  </a:lnTo>
                  <a:lnTo>
                    <a:pt x="352" y="64"/>
                  </a:lnTo>
                  <a:lnTo>
                    <a:pt x="264" y="48"/>
                  </a:lnTo>
                  <a:lnTo>
                    <a:pt x="192" y="32"/>
                  </a:lnTo>
                  <a:lnTo>
                    <a:pt x="96" y="8"/>
                  </a:lnTo>
                  <a:lnTo>
                    <a:pt x="0" y="0"/>
                  </a:lnTo>
                  <a:lnTo>
                    <a:pt x="16" y="24"/>
                  </a:lnTo>
                  <a:lnTo>
                    <a:pt x="24" y="40"/>
                  </a:lnTo>
                  <a:lnTo>
                    <a:pt x="24" y="56"/>
                  </a:lnTo>
                  <a:lnTo>
                    <a:pt x="48" y="56"/>
                  </a:lnTo>
                  <a:lnTo>
                    <a:pt x="72" y="64"/>
                  </a:lnTo>
                  <a:lnTo>
                    <a:pt x="96" y="72"/>
                  </a:lnTo>
                  <a:lnTo>
                    <a:pt x="128" y="80"/>
                  </a:lnTo>
                  <a:lnTo>
                    <a:pt x="144" y="88"/>
                  </a:lnTo>
                  <a:lnTo>
                    <a:pt x="160" y="88"/>
                  </a:lnTo>
                  <a:lnTo>
                    <a:pt x="176" y="112"/>
                  </a:lnTo>
                  <a:lnTo>
                    <a:pt x="200" y="112"/>
                  </a:lnTo>
                  <a:lnTo>
                    <a:pt x="216" y="144"/>
                  </a:lnTo>
                  <a:lnTo>
                    <a:pt x="232" y="168"/>
                  </a:lnTo>
                  <a:lnTo>
                    <a:pt x="240" y="184"/>
                  </a:lnTo>
                  <a:lnTo>
                    <a:pt x="256" y="200"/>
                  </a:lnTo>
                  <a:lnTo>
                    <a:pt x="264" y="224"/>
                  </a:lnTo>
                  <a:lnTo>
                    <a:pt x="288" y="232"/>
                  </a:lnTo>
                  <a:lnTo>
                    <a:pt x="304" y="248"/>
                  </a:lnTo>
                  <a:lnTo>
                    <a:pt x="328" y="256"/>
                  </a:lnTo>
                  <a:lnTo>
                    <a:pt x="344" y="272"/>
                  </a:lnTo>
                  <a:lnTo>
                    <a:pt x="360" y="280"/>
                  </a:lnTo>
                  <a:lnTo>
                    <a:pt x="384" y="296"/>
                  </a:lnTo>
                  <a:lnTo>
                    <a:pt x="400" y="320"/>
                  </a:lnTo>
                  <a:lnTo>
                    <a:pt x="432" y="312"/>
                  </a:lnTo>
                  <a:lnTo>
                    <a:pt x="448" y="296"/>
                  </a:lnTo>
                  <a:lnTo>
                    <a:pt x="464" y="272"/>
                  </a:lnTo>
                  <a:lnTo>
                    <a:pt x="480" y="280"/>
                  </a:lnTo>
                  <a:lnTo>
                    <a:pt x="520" y="296"/>
                  </a:lnTo>
                  <a:lnTo>
                    <a:pt x="544" y="296"/>
                  </a:lnTo>
                  <a:lnTo>
                    <a:pt x="560" y="296"/>
                  </a:lnTo>
                  <a:lnTo>
                    <a:pt x="568" y="328"/>
                  </a:lnTo>
                  <a:lnTo>
                    <a:pt x="560" y="344"/>
                  </a:lnTo>
                  <a:lnTo>
                    <a:pt x="568" y="360"/>
                  </a:lnTo>
                  <a:lnTo>
                    <a:pt x="584" y="384"/>
                  </a:lnTo>
                  <a:lnTo>
                    <a:pt x="592" y="424"/>
                  </a:lnTo>
                  <a:lnTo>
                    <a:pt x="592" y="448"/>
                  </a:lnTo>
                  <a:lnTo>
                    <a:pt x="600" y="472"/>
                  </a:lnTo>
                  <a:lnTo>
                    <a:pt x="600" y="488"/>
                  </a:lnTo>
                  <a:lnTo>
                    <a:pt x="624" y="504"/>
                  </a:lnTo>
                  <a:lnTo>
                    <a:pt x="632" y="552"/>
                  </a:lnTo>
                  <a:lnTo>
                    <a:pt x="640" y="608"/>
                  </a:lnTo>
                  <a:lnTo>
                    <a:pt x="688" y="664"/>
                  </a:lnTo>
                  <a:lnTo>
                    <a:pt x="720" y="712"/>
                  </a:lnTo>
                  <a:lnTo>
                    <a:pt x="728" y="736"/>
                  </a:lnTo>
                  <a:lnTo>
                    <a:pt x="736" y="768"/>
                  </a:lnTo>
                  <a:lnTo>
                    <a:pt x="736" y="784"/>
                  </a:lnTo>
                  <a:lnTo>
                    <a:pt x="752" y="808"/>
                  </a:lnTo>
                  <a:lnTo>
                    <a:pt x="784" y="816"/>
                  </a:lnTo>
                  <a:lnTo>
                    <a:pt x="808" y="832"/>
                  </a:lnTo>
                  <a:lnTo>
                    <a:pt x="832" y="840"/>
                  </a:lnTo>
                  <a:lnTo>
                    <a:pt x="864" y="856"/>
                  </a:lnTo>
                  <a:lnTo>
                    <a:pt x="904" y="880"/>
                  </a:lnTo>
                  <a:lnTo>
                    <a:pt x="936" y="912"/>
                  </a:lnTo>
                  <a:lnTo>
                    <a:pt x="976" y="952"/>
                  </a:lnTo>
                  <a:lnTo>
                    <a:pt x="1000" y="960"/>
                  </a:lnTo>
                  <a:lnTo>
                    <a:pt x="1064" y="960"/>
                  </a:lnTo>
                  <a:lnTo>
                    <a:pt x="1096" y="944"/>
                  </a:lnTo>
                  <a:lnTo>
                    <a:pt x="1120" y="912"/>
                  </a:lnTo>
                  <a:lnTo>
                    <a:pt x="1136" y="912"/>
                  </a:lnTo>
                  <a:lnTo>
                    <a:pt x="1184" y="928"/>
                  </a:lnTo>
                  <a:lnTo>
                    <a:pt x="1240" y="984"/>
                  </a:lnTo>
                  <a:lnTo>
                    <a:pt x="1304" y="1024"/>
                  </a:lnTo>
                  <a:lnTo>
                    <a:pt x="1368" y="1072"/>
                  </a:lnTo>
                  <a:lnTo>
                    <a:pt x="1392" y="1048"/>
                  </a:lnTo>
                  <a:lnTo>
                    <a:pt x="1392" y="1040"/>
                  </a:lnTo>
                  <a:lnTo>
                    <a:pt x="1400" y="1040"/>
                  </a:lnTo>
                  <a:lnTo>
                    <a:pt x="1440" y="1056"/>
                  </a:lnTo>
                  <a:lnTo>
                    <a:pt x="1472" y="1040"/>
                  </a:lnTo>
                  <a:lnTo>
                    <a:pt x="1520" y="1048"/>
                  </a:lnTo>
                  <a:lnTo>
                    <a:pt x="1560" y="1000"/>
                  </a:lnTo>
                  <a:lnTo>
                    <a:pt x="1568" y="968"/>
                  </a:lnTo>
                  <a:lnTo>
                    <a:pt x="1568" y="960"/>
                  </a:lnTo>
                </a:path>
              </a:pathLst>
            </a:custGeom>
            <a:solidFill>
              <a:srgbClr val="969696"/>
            </a:solidFill>
            <a:ln w="12700" cap="rnd" cmpd="sng">
              <a:solidFill>
                <a:srgbClr val="EAEAEA"/>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grpSp>
          <p:nvGrpSpPr>
            <p:cNvPr id="9" name="Group 8"/>
            <p:cNvGrpSpPr>
              <a:grpSpLocks/>
            </p:cNvGrpSpPr>
            <p:nvPr/>
          </p:nvGrpSpPr>
          <p:grpSpPr bwMode="auto">
            <a:xfrm>
              <a:off x="925" y="1799"/>
              <a:ext cx="801" cy="938"/>
              <a:chOff x="985" y="1669"/>
              <a:chExt cx="801" cy="938"/>
            </a:xfrm>
          </p:grpSpPr>
          <p:sp>
            <p:nvSpPr>
              <p:cNvPr id="164" name="Freeform 9"/>
              <p:cNvSpPr>
                <a:spLocks/>
              </p:cNvSpPr>
              <p:nvPr/>
            </p:nvSpPr>
            <p:spPr bwMode="auto">
              <a:xfrm>
                <a:off x="1291" y="2151"/>
                <a:ext cx="443" cy="456"/>
              </a:xfrm>
              <a:custGeom>
                <a:avLst/>
                <a:gdLst>
                  <a:gd name="T0" fmla="*/ 2 w 545"/>
                  <a:gd name="T1" fmla="*/ 2 h 561"/>
                  <a:gd name="T2" fmla="*/ 2 w 545"/>
                  <a:gd name="T3" fmla="*/ 2 h 561"/>
                  <a:gd name="T4" fmla="*/ 2 w 545"/>
                  <a:gd name="T5" fmla="*/ 2 h 561"/>
                  <a:gd name="T6" fmla="*/ 2 w 545"/>
                  <a:gd name="T7" fmla="*/ 2 h 561"/>
                  <a:gd name="T8" fmla="*/ 2 w 545"/>
                  <a:gd name="T9" fmla="*/ 2 h 561"/>
                  <a:gd name="T10" fmla="*/ 2 w 545"/>
                  <a:gd name="T11" fmla="*/ 2 h 561"/>
                  <a:gd name="T12" fmla="*/ 2 w 545"/>
                  <a:gd name="T13" fmla="*/ 2 h 561"/>
                  <a:gd name="T14" fmla="*/ 2 w 545"/>
                  <a:gd name="T15" fmla="*/ 2 h 561"/>
                  <a:gd name="T16" fmla="*/ 2 w 545"/>
                  <a:gd name="T17" fmla="*/ 2 h 561"/>
                  <a:gd name="T18" fmla="*/ 2 w 545"/>
                  <a:gd name="T19" fmla="*/ 2 h 561"/>
                  <a:gd name="T20" fmla="*/ 2 w 545"/>
                  <a:gd name="T21" fmla="*/ 2 h 561"/>
                  <a:gd name="T22" fmla="*/ 2 w 545"/>
                  <a:gd name="T23" fmla="*/ 2 h 561"/>
                  <a:gd name="T24" fmla="*/ 2 w 545"/>
                  <a:gd name="T25" fmla="*/ 2 h 561"/>
                  <a:gd name="T26" fmla="*/ 2 w 545"/>
                  <a:gd name="T27" fmla="*/ 2 h 561"/>
                  <a:gd name="T28" fmla="*/ 2 w 545"/>
                  <a:gd name="T29" fmla="*/ 2 h 561"/>
                  <a:gd name="T30" fmla="*/ 2 w 545"/>
                  <a:gd name="T31" fmla="*/ 2 h 561"/>
                  <a:gd name="T32" fmla="*/ 2 w 545"/>
                  <a:gd name="T33" fmla="*/ 2 h 561"/>
                  <a:gd name="T34" fmla="*/ 2 w 545"/>
                  <a:gd name="T35" fmla="*/ 2 h 561"/>
                  <a:gd name="T36" fmla="*/ 2 w 545"/>
                  <a:gd name="T37" fmla="*/ 2 h 561"/>
                  <a:gd name="T38" fmla="*/ 2 w 545"/>
                  <a:gd name="T39" fmla="*/ 2 h 561"/>
                  <a:gd name="T40" fmla="*/ 2 w 545"/>
                  <a:gd name="T41" fmla="*/ 2 h 561"/>
                  <a:gd name="T42" fmla="*/ 2 w 545"/>
                  <a:gd name="T43" fmla="*/ 2 h 561"/>
                  <a:gd name="T44" fmla="*/ 2 w 545"/>
                  <a:gd name="T45" fmla="*/ 2 h 561"/>
                  <a:gd name="T46" fmla="*/ 2 w 545"/>
                  <a:gd name="T47" fmla="*/ 2 h 561"/>
                  <a:gd name="T48" fmla="*/ 2 w 545"/>
                  <a:gd name="T49" fmla="*/ 2 h 561"/>
                  <a:gd name="T50" fmla="*/ 2 w 545"/>
                  <a:gd name="T51" fmla="*/ 2 h 561"/>
                  <a:gd name="T52" fmla="*/ 2 w 545"/>
                  <a:gd name="T53" fmla="*/ 2 h 561"/>
                  <a:gd name="T54" fmla="*/ 2 w 545"/>
                  <a:gd name="T55" fmla="*/ 2 h 561"/>
                  <a:gd name="T56" fmla="*/ 2 w 545"/>
                  <a:gd name="T57" fmla="*/ 2 h 561"/>
                  <a:gd name="T58" fmla="*/ 2 w 545"/>
                  <a:gd name="T59" fmla="*/ 2 h 561"/>
                  <a:gd name="T60" fmla="*/ 2 w 545"/>
                  <a:gd name="T61" fmla="*/ 2 h 561"/>
                  <a:gd name="T62" fmla="*/ 2 w 545"/>
                  <a:gd name="T63" fmla="*/ 2 h 561"/>
                  <a:gd name="T64" fmla="*/ 2 w 545"/>
                  <a:gd name="T65" fmla="*/ 2 h 561"/>
                  <a:gd name="T66" fmla="*/ 2 w 545"/>
                  <a:gd name="T67" fmla="*/ 2 h 561"/>
                  <a:gd name="T68" fmla="*/ 2 w 545"/>
                  <a:gd name="T69" fmla="*/ 2 h 561"/>
                  <a:gd name="T70" fmla="*/ 2 w 545"/>
                  <a:gd name="T71" fmla="*/ 2 h 561"/>
                  <a:gd name="T72" fmla="*/ 2 w 545"/>
                  <a:gd name="T73" fmla="*/ 2 h 561"/>
                  <a:gd name="T74" fmla="*/ 2 w 545"/>
                  <a:gd name="T75" fmla="*/ 2 h 561"/>
                  <a:gd name="T76" fmla="*/ 2 w 545"/>
                  <a:gd name="T77" fmla="*/ 2 h 561"/>
                  <a:gd name="T78" fmla="*/ 2 w 545"/>
                  <a:gd name="T79" fmla="*/ 2 h 561"/>
                  <a:gd name="T80" fmla="*/ 2 w 545"/>
                  <a:gd name="T81" fmla="*/ 2 h 561"/>
                  <a:gd name="T82" fmla="*/ 2 w 545"/>
                  <a:gd name="T83" fmla="*/ 2 h 5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5"/>
                  <a:gd name="T127" fmla="*/ 0 h 561"/>
                  <a:gd name="T128" fmla="*/ 545 w 545"/>
                  <a:gd name="T129" fmla="*/ 561 h 56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5" h="561">
                    <a:moveTo>
                      <a:pt x="504" y="16"/>
                    </a:moveTo>
                    <a:lnTo>
                      <a:pt x="496" y="24"/>
                    </a:lnTo>
                    <a:lnTo>
                      <a:pt x="488" y="40"/>
                    </a:lnTo>
                    <a:lnTo>
                      <a:pt x="456" y="72"/>
                    </a:lnTo>
                    <a:lnTo>
                      <a:pt x="440" y="80"/>
                    </a:lnTo>
                    <a:lnTo>
                      <a:pt x="440" y="104"/>
                    </a:lnTo>
                    <a:lnTo>
                      <a:pt x="432" y="168"/>
                    </a:lnTo>
                    <a:lnTo>
                      <a:pt x="416" y="176"/>
                    </a:lnTo>
                    <a:lnTo>
                      <a:pt x="384" y="176"/>
                    </a:lnTo>
                    <a:lnTo>
                      <a:pt x="368" y="168"/>
                    </a:lnTo>
                    <a:lnTo>
                      <a:pt x="360" y="168"/>
                    </a:lnTo>
                    <a:lnTo>
                      <a:pt x="336" y="152"/>
                    </a:lnTo>
                    <a:lnTo>
                      <a:pt x="320" y="112"/>
                    </a:lnTo>
                    <a:lnTo>
                      <a:pt x="312" y="88"/>
                    </a:lnTo>
                    <a:lnTo>
                      <a:pt x="288" y="88"/>
                    </a:lnTo>
                    <a:lnTo>
                      <a:pt x="240" y="72"/>
                    </a:lnTo>
                    <a:lnTo>
                      <a:pt x="200" y="64"/>
                    </a:lnTo>
                    <a:lnTo>
                      <a:pt x="192" y="64"/>
                    </a:lnTo>
                    <a:lnTo>
                      <a:pt x="184" y="72"/>
                    </a:lnTo>
                    <a:lnTo>
                      <a:pt x="224" y="120"/>
                    </a:lnTo>
                    <a:lnTo>
                      <a:pt x="240" y="144"/>
                    </a:lnTo>
                    <a:lnTo>
                      <a:pt x="232" y="168"/>
                    </a:lnTo>
                    <a:lnTo>
                      <a:pt x="216" y="200"/>
                    </a:lnTo>
                    <a:lnTo>
                      <a:pt x="208" y="184"/>
                    </a:lnTo>
                    <a:lnTo>
                      <a:pt x="168" y="144"/>
                    </a:lnTo>
                    <a:lnTo>
                      <a:pt x="144" y="128"/>
                    </a:lnTo>
                    <a:lnTo>
                      <a:pt x="112" y="128"/>
                    </a:lnTo>
                    <a:lnTo>
                      <a:pt x="80" y="112"/>
                    </a:lnTo>
                    <a:lnTo>
                      <a:pt x="40" y="80"/>
                    </a:lnTo>
                    <a:lnTo>
                      <a:pt x="32" y="56"/>
                    </a:lnTo>
                    <a:lnTo>
                      <a:pt x="40" y="40"/>
                    </a:lnTo>
                    <a:lnTo>
                      <a:pt x="24" y="24"/>
                    </a:lnTo>
                    <a:lnTo>
                      <a:pt x="0" y="0"/>
                    </a:lnTo>
                    <a:lnTo>
                      <a:pt x="8" y="56"/>
                    </a:lnTo>
                    <a:lnTo>
                      <a:pt x="16" y="120"/>
                    </a:lnTo>
                    <a:lnTo>
                      <a:pt x="32" y="192"/>
                    </a:lnTo>
                    <a:lnTo>
                      <a:pt x="88" y="224"/>
                    </a:lnTo>
                    <a:lnTo>
                      <a:pt x="112" y="224"/>
                    </a:lnTo>
                    <a:lnTo>
                      <a:pt x="120" y="216"/>
                    </a:lnTo>
                    <a:lnTo>
                      <a:pt x="136" y="232"/>
                    </a:lnTo>
                    <a:lnTo>
                      <a:pt x="184" y="264"/>
                    </a:lnTo>
                    <a:lnTo>
                      <a:pt x="240" y="272"/>
                    </a:lnTo>
                    <a:lnTo>
                      <a:pt x="240" y="288"/>
                    </a:lnTo>
                    <a:lnTo>
                      <a:pt x="192" y="320"/>
                    </a:lnTo>
                    <a:lnTo>
                      <a:pt x="152" y="328"/>
                    </a:lnTo>
                    <a:lnTo>
                      <a:pt x="120" y="344"/>
                    </a:lnTo>
                    <a:lnTo>
                      <a:pt x="96" y="384"/>
                    </a:lnTo>
                    <a:lnTo>
                      <a:pt x="96" y="408"/>
                    </a:lnTo>
                    <a:lnTo>
                      <a:pt x="104" y="440"/>
                    </a:lnTo>
                    <a:lnTo>
                      <a:pt x="96" y="464"/>
                    </a:lnTo>
                    <a:lnTo>
                      <a:pt x="96" y="472"/>
                    </a:lnTo>
                    <a:lnTo>
                      <a:pt x="120" y="488"/>
                    </a:lnTo>
                    <a:lnTo>
                      <a:pt x="152" y="480"/>
                    </a:lnTo>
                    <a:lnTo>
                      <a:pt x="168" y="464"/>
                    </a:lnTo>
                    <a:lnTo>
                      <a:pt x="192" y="440"/>
                    </a:lnTo>
                    <a:lnTo>
                      <a:pt x="208" y="480"/>
                    </a:lnTo>
                    <a:lnTo>
                      <a:pt x="208" y="520"/>
                    </a:lnTo>
                    <a:lnTo>
                      <a:pt x="240" y="536"/>
                    </a:lnTo>
                    <a:lnTo>
                      <a:pt x="264" y="544"/>
                    </a:lnTo>
                    <a:lnTo>
                      <a:pt x="288" y="552"/>
                    </a:lnTo>
                    <a:lnTo>
                      <a:pt x="328" y="560"/>
                    </a:lnTo>
                    <a:lnTo>
                      <a:pt x="360" y="544"/>
                    </a:lnTo>
                    <a:lnTo>
                      <a:pt x="392" y="552"/>
                    </a:lnTo>
                    <a:lnTo>
                      <a:pt x="400" y="552"/>
                    </a:lnTo>
                    <a:lnTo>
                      <a:pt x="416" y="512"/>
                    </a:lnTo>
                    <a:lnTo>
                      <a:pt x="440" y="472"/>
                    </a:lnTo>
                    <a:lnTo>
                      <a:pt x="464" y="456"/>
                    </a:lnTo>
                    <a:lnTo>
                      <a:pt x="480" y="408"/>
                    </a:lnTo>
                    <a:lnTo>
                      <a:pt x="464" y="360"/>
                    </a:lnTo>
                    <a:lnTo>
                      <a:pt x="448" y="304"/>
                    </a:lnTo>
                    <a:lnTo>
                      <a:pt x="448" y="272"/>
                    </a:lnTo>
                    <a:lnTo>
                      <a:pt x="456" y="232"/>
                    </a:lnTo>
                    <a:lnTo>
                      <a:pt x="464" y="216"/>
                    </a:lnTo>
                    <a:lnTo>
                      <a:pt x="456" y="192"/>
                    </a:lnTo>
                    <a:lnTo>
                      <a:pt x="456" y="168"/>
                    </a:lnTo>
                    <a:lnTo>
                      <a:pt x="472" y="152"/>
                    </a:lnTo>
                    <a:lnTo>
                      <a:pt x="520" y="136"/>
                    </a:lnTo>
                    <a:lnTo>
                      <a:pt x="544" y="112"/>
                    </a:lnTo>
                    <a:lnTo>
                      <a:pt x="512" y="88"/>
                    </a:lnTo>
                    <a:lnTo>
                      <a:pt x="520" y="64"/>
                    </a:lnTo>
                    <a:lnTo>
                      <a:pt x="536" y="40"/>
                    </a:lnTo>
                    <a:lnTo>
                      <a:pt x="520" y="16"/>
                    </a:lnTo>
                    <a:lnTo>
                      <a:pt x="504" y="8"/>
                    </a:lnTo>
                    <a:lnTo>
                      <a:pt x="504" y="16"/>
                    </a:lnTo>
                  </a:path>
                </a:pathLst>
              </a:custGeom>
              <a:solidFill>
                <a:srgbClr val="FF0000"/>
              </a:solidFill>
              <a:ln w="12700" cap="rnd" cmpd="sng">
                <a:solidFill>
                  <a:srgbClr val="EAEAEA"/>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65" name="Freeform 10"/>
              <p:cNvSpPr>
                <a:spLocks/>
              </p:cNvSpPr>
              <p:nvPr/>
            </p:nvSpPr>
            <p:spPr bwMode="auto">
              <a:xfrm>
                <a:off x="985" y="1669"/>
                <a:ext cx="801" cy="645"/>
              </a:xfrm>
              <a:custGeom>
                <a:avLst/>
                <a:gdLst>
                  <a:gd name="T0" fmla="*/ 2 w 985"/>
                  <a:gd name="T1" fmla="*/ 2 h 793"/>
                  <a:gd name="T2" fmla="*/ 2 w 985"/>
                  <a:gd name="T3" fmla="*/ 2 h 793"/>
                  <a:gd name="T4" fmla="*/ 2 w 985"/>
                  <a:gd name="T5" fmla="*/ 2 h 793"/>
                  <a:gd name="T6" fmla="*/ 2 w 985"/>
                  <a:gd name="T7" fmla="*/ 2 h 793"/>
                  <a:gd name="T8" fmla="*/ 2 w 985"/>
                  <a:gd name="T9" fmla="*/ 2 h 793"/>
                  <a:gd name="T10" fmla="*/ 2 w 985"/>
                  <a:gd name="T11" fmla="*/ 2 h 793"/>
                  <a:gd name="T12" fmla="*/ 2 w 985"/>
                  <a:gd name="T13" fmla="*/ 2 h 793"/>
                  <a:gd name="T14" fmla="*/ 2 w 985"/>
                  <a:gd name="T15" fmla="*/ 2 h 793"/>
                  <a:gd name="T16" fmla="*/ 2 w 985"/>
                  <a:gd name="T17" fmla="*/ 2 h 793"/>
                  <a:gd name="T18" fmla="*/ 2 w 985"/>
                  <a:gd name="T19" fmla="*/ 2 h 793"/>
                  <a:gd name="T20" fmla="*/ 2 w 985"/>
                  <a:gd name="T21" fmla="*/ 2 h 793"/>
                  <a:gd name="T22" fmla="*/ 2 w 985"/>
                  <a:gd name="T23" fmla="*/ 2 h 793"/>
                  <a:gd name="T24" fmla="*/ 2 w 985"/>
                  <a:gd name="T25" fmla="*/ 2 h 793"/>
                  <a:gd name="T26" fmla="*/ 0 w 985"/>
                  <a:gd name="T27" fmla="*/ 2 h 793"/>
                  <a:gd name="T28" fmla="*/ 2 w 985"/>
                  <a:gd name="T29" fmla="*/ 2 h 793"/>
                  <a:gd name="T30" fmla="*/ 2 w 985"/>
                  <a:gd name="T31" fmla="*/ 2 h 793"/>
                  <a:gd name="T32" fmla="*/ 2 w 985"/>
                  <a:gd name="T33" fmla="*/ 2 h 793"/>
                  <a:gd name="T34" fmla="*/ 2 w 985"/>
                  <a:gd name="T35" fmla="*/ 2 h 793"/>
                  <a:gd name="T36" fmla="*/ 2 w 985"/>
                  <a:gd name="T37" fmla="*/ 2 h 793"/>
                  <a:gd name="T38" fmla="*/ 2 w 985"/>
                  <a:gd name="T39" fmla="*/ 2 h 793"/>
                  <a:gd name="T40" fmla="*/ 2 w 985"/>
                  <a:gd name="T41" fmla="*/ 2 h 793"/>
                  <a:gd name="T42" fmla="*/ 2 w 985"/>
                  <a:gd name="T43" fmla="*/ 2 h 793"/>
                  <a:gd name="T44" fmla="*/ 2 w 985"/>
                  <a:gd name="T45" fmla="*/ 2 h 793"/>
                  <a:gd name="T46" fmla="*/ 2 w 985"/>
                  <a:gd name="T47" fmla="*/ 2 h 793"/>
                  <a:gd name="T48" fmla="*/ 2 w 985"/>
                  <a:gd name="T49" fmla="*/ 2 h 793"/>
                  <a:gd name="T50" fmla="*/ 2 w 985"/>
                  <a:gd name="T51" fmla="*/ 2 h 793"/>
                  <a:gd name="T52" fmla="*/ 2 w 985"/>
                  <a:gd name="T53" fmla="*/ 2 h 793"/>
                  <a:gd name="T54" fmla="*/ 2 w 985"/>
                  <a:gd name="T55" fmla="*/ 2 h 793"/>
                  <a:gd name="T56" fmla="*/ 2 w 985"/>
                  <a:gd name="T57" fmla="*/ 2 h 793"/>
                  <a:gd name="T58" fmla="*/ 2 w 985"/>
                  <a:gd name="T59" fmla="*/ 2 h 793"/>
                  <a:gd name="T60" fmla="*/ 2 w 985"/>
                  <a:gd name="T61" fmla="*/ 2 h 793"/>
                  <a:gd name="T62" fmla="*/ 2 w 985"/>
                  <a:gd name="T63" fmla="*/ 2 h 793"/>
                  <a:gd name="T64" fmla="*/ 2 w 985"/>
                  <a:gd name="T65" fmla="*/ 2 h 793"/>
                  <a:gd name="T66" fmla="*/ 2 w 985"/>
                  <a:gd name="T67" fmla="*/ 2 h 793"/>
                  <a:gd name="T68" fmla="*/ 2 w 985"/>
                  <a:gd name="T69" fmla="*/ 2 h 793"/>
                  <a:gd name="T70" fmla="*/ 2 w 985"/>
                  <a:gd name="T71" fmla="*/ 2 h 793"/>
                  <a:gd name="T72" fmla="*/ 2 w 985"/>
                  <a:gd name="T73" fmla="*/ 2 h 793"/>
                  <a:gd name="T74" fmla="*/ 2 w 985"/>
                  <a:gd name="T75" fmla="*/ 2 h 793"/>
                  <a:gd name="T76" fmla="*/ 2 w 985"/>
                  <a:gd name="T77" fmla="*/ 2 h 793"/>
                  <a:gd name="T78" fmla="*/ 2 w 985"/>
                  <a:gd name="T79" fmla="*/ 2 h 793"/>
                  <a:gd name="T80" fmla="*/ 2 w 985"/>
                  <a:gd name="T81" fmla="*/ 2 h 793"/>
                  <a:gd name="T82" fmla="*/ 2 w 985"/>
                  <a:gd name="T83" fmla="*/ 2 h 793"/>
                  <a:gd name="T84" fmla="*/ 2 w 985"/>
                  <a:gd name="T85" fmla="*/ 2 h 793"/>
                  <a:gd name="T86" fmla="*/ 2 w 985"/>
                  <a:gd name="T87" fmla="*/ 2 h 793"/>
                  <a:gd name="T88" fmla="*/ 2 w 985"/>
                  <a:gd name="T89" fmla="*/ 2 h 793"/>
                  <a:gd name="T90" fmla="*/ 2 w 985"/>
                  <a:gd name="T91" fmla="*/ 2 h 793"/>
                  <a:gd name="T92" fmla="*/ 2 w 985"/>
                  <a:gd name="T93" fmla="*/ 2 h 793"/>
                  <a:gd name="T94" fmla="*/ 2 w 985"/>
                  <a:gd name="T95" fmla="*/ 2 h 793"/>
                  <a:gd name="T96" fmla="*/ 2 w 985"/>
                  <a:gd name="T97" fmla="*/ 2 h 793"/>
                  <a:gd name="T98" fmla="*/ 2 w 985"/>
                  <a:gd name="T99" fmla="*/ 2 h 793"/>
                  <a:gd name="T100" fmla="*/ 2 w 985"/>
                  <a:gd name="T101" fmla="*/ 2 h 793"/>
                  <a:gd name="T102" fmla="*/ 2 w 985"/>
                  <a:gd name="T103" fmla="*/ 2 h 793"/>
                  <a:gd name="T104" fmla="*/ 2 w 985"/>
                  <a:gd name="T105" fmla="*/ 2 h 79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85"/>
                  <a:gd name="T160" fmla="*/ 0 h 793"/>
                  <a:gd name="T161" fmla="*/ 985 w 985"/>
                  <a:gd name="T162" fmla="*/ 793 h 79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85" h="793">
                    <a:moveTo>
                      <a:pt x="768" y="120"/>
                    </a:moveTo>
                    <a:lnTo>
                      <a:pt x="752" y="144"/>
                    </a:lnTo>
                    <a:lnTo>
                      <a:pt x="736" y="176"/>
                    </a:lnTo>
                    <a:lnTo>
                      <a:pt x="712" y="200"/>
                    </a:lnTo>
                    <a:lnTo>
                      <a:pt x="696" y="208"/>
                    </a:lnTo>
                    <a:lnTo>
                      <a:pt x="664" y="208"/>
                    </a:lnTo>
                    <a:lnTo>
                      <a:pt x="640" y="216"/>
                    </a:lnTo>
                    <a:lnTo>
                      <a:pt x="616" y="200"/>
                    </a:lnTo>
                    <a:lnTo>
                      <a:pt x="584" y="200"/>
                    </a:lnTo>
                    <a:lnTo>
                      <a:pt x="584" y="208"/>
                    </a:lnTo>
                    <a:lnTo>
                      <a:pt x="560" y="232"/>
                    </a:lnTo>
                    <a:lnTo>
                      <a:pt x="520" y="200"/>
                    </a:lnTo>
                    <a:lnTo>
                      <a:pt x="456" y="168"/>
                    </a:lnTo>
                    <a:lnTo>
                      <a:pt x="408" y="128"/>
                    </a:lnTo>
                    <a:lnTo>
                      <a:pt x="376" y="88"/>
                    </a:lnTo>
                    <a:lnTo>
                      <a:pt x="320" y="72"/>
                    </a:lnTo>
                    <a:lnTo>
                      <a:pt x="288" y="104"/>
                    </a:lnTo>
                    <a:lnTo>
                      <a:pt x="264" y="120"/>
                    </a:lnTo>
                    <a:lnTo>
                      <a:pt x="240" y="128"/>
                    </a:lnTo>
                    <a:lnTo>
                      <a:pt x="192" y="120"/>
                    </a:lnTo>
                    <a:lnTo>
                      <a:pt x="168" y="112"/>
                    </a:lnTo>
                    <a:lnTo>
                      <a:pt x="144" y="88"/>
                    </a:lnTo>
                    <a:lnTo>
                      <a:pt x="104" y="48"/>
                    </a:lnTo>
                    <a:lnTo>
                      <a:pt x="96" y="40"/>
                    </a:lnTo>
                    <a:lnTo>
                      <a:pt x="56" y="16"/>
                    </a:lnTo>
                    <a:lnTo>
                      <a:pt x="24" y="8"/>
                    </a:lnTo>
                    <a:lnTo>
                      <a:pt x="0" y="0"/>
                    </a:lnTo>
                    <a:lnTo>
                      <a:pt x="0" y="64"/>
                    </a:lnTo>
                    <a:lnTo>
                      <a:pt x="16" y="104"/>
                    </a:lnTo>
                    <a:lnTo>
                      <a:pt x="56" y="112"/>
                    </a:lnTo>
                    <a:lnTo>
                      <a:pt x="96" y="112"/>
                    </a:lnTo>
                    <a:lnTo>
                      <a:pt x="104" y="144"/>
                    </a:lnTo>
                    <a:lnTo>
                      <a:pt x="112" y="144"/>
                    </a:lnTo>
                    <a:lnTo>
                      <a:pt x="120" y="160"/>
                    </a:lnTo>
                    <a:lnTo>
                      <a:pt x="104" y="192"/>
                    </a:lnTo>
                    <a:lnTo>
                      <a:pt x="72" y="216"/>
                    </a:lnTo>
                    <a:lnTo>
                      <a:pt x="80" y="264"/>
                    </a:lnTo>
                    <a:lnTo>
                      <a:pt x="88" y="288"/>
                    </a:lnTo>
                    <a:lnTo>
                      <a:pt x="88" y="312"/>
                    </a:lnTo>
                    <a:lnTo>
                      <a:pt x="88" y="344"/>
                    </a:lnTo>
                    <a:lnTo>
                      <a:pt x="112" y="384"/>
                    </a:lnTo>
                    <a:lnTo>
                      <a:pt x="112" y="400"/>
                    </a:lnTo>
                    <a:lnTo>
                      <a:pt x="120" y="416"/>
                    </a:lnTo>
                    <a:lnTo>
                      <a:pt x="136" y="448"/>
                    </a:lnTo>
                    <a:lnTo>
                      <a:pt x="168" y="464"/>
                    </a:lnTo>
                    <a:lnTo>
                      <a:pt x="192" y="488"/>
                    </a:lnTo>
                    <a:lnTo>
                      <a:pt x="224" y="512"/>
                    </a:lnTo>
                    <a:lnTo>
                      <a:pt x="288" y="512"/>
                    </a:lnTo>
                    <a:lnTo>
                      <a:pt x="328" y="528"/>
                    </a:lnTo>
                    <a:lnTo>
                      <a:pt x="352" y="552"/>
                    </a:lnTo>
                    <a:lnTo>
                      <a:pt x="368" y="592"/>
                    </a:lnTo>
                    <a:lnTo>
                      <a:pt x="384" y="608"/>
                    </a:lnTo>
                    <a:lnTo>
                      <a:pt x="408" y="624"/>
                    </a:lnTo>
                    <a:lnTo>
                      <a:pt x="408" y="656"/>
                    </a:lnTo>
                    <a:lnTo>
                      <a:pt x="424" y="680"/>
                    </a:lnTo>
                    <a:lnTo>
                      <a:pt x="456" y="704"/>
                    </a:lnTo>
                    <a:lnTo>
                      <a:pt x="504" y="720"/>
                    </a:lnTo>
                    <a:lnTo>
                      <a:pt x="536" y="736"/>
                    </a:lnTo>
                    <a:lnTo>
                      <a:pt x="568" y="760"/>
                    </a:lnTo>
                    <a:lnTo>
                      <a:pt x="592" y="784"/>
                    </a:lnTo>
                    <a:lnTo>
                      <a:pt x="592" y="792"/>
                    </a:lnTo>
                    <a:lnTo>
                      <a:pt x="608" y="744"/>
                    </a:lnTo>
                    <a:lnTo>
                      <a:pt x="608" y="720"/>
                    </a:lnTo>
                    <a:lnTo>
                      <a:pt x="584" y="696"/>
                    </a:lnTo>
                    <a:lnTo>
                      <a:pt x="560" y="664"/>
                    </a:lnTo>
                    <a:lnTo>
                      <a:pt x="568" y="656"/>
                    </a:lnTo>
                    <a:lnTo>
                      <a:pt x="600" y="656"/>
                    </a:lnTo>
                    <a:lnTo>
                      <a:pt x="616" y="664"/>
                    </a:lnTo>
                    <a:lnTo>
                      <a:pt x="656" y="680"/>
                    </a:lnTo>
                    <a:lnTo>
                      <a:pt x="688" y="680"/>
                    </a:lnTo>
                    <a:lnTo>
                      <a:pt x="696" y="704"/>
                    </a:lnTo>
                    <a:lnTo>
                      <a:pt x="704" y="744"/>
                    </a:lnTo>
                    <a:lnTo>
                      <a:pt x="744" y="760"/>
                    </a:lnTo>
                    <a:lnTo>
                      <a:pt x="776" y="768"/>
                    </a:lnTo>
                    <a:lnTo>
                      <a:pt x="800" y="760"/>
                    </a:lnTo>
                    <a:lnTo>
                      <a:pt x="816" y="728"/>
                    </a:lnTo>
                    <a:lnTo>
                      <a:pt x="816" y="680"/>
                    </a:lnTo>
                    <a:lnTo>
                      <a:pt x="832" y="656"/>
                    </a:lnTo>
                    <a:lnTo>
                      <a:pt x="856" y="640"/>
                    </a:lnTo>
                    <a:lnTo>
                      <a:pt x="872" y="616"/>
                    </a:lnTo>
                    <a:lnTo>
                      <a:pt x="880" y="608"/>
                    </a:lnTo>
                    <a:lnTo>
                      <a:pt x="880" y="600"/>
                    </a:lnTo>
                    <a:lnTo>
                      <a:pt x="880" y="568"/>
                    </a:lnTo>
                    <a:lnTo>
                      <a:pt x="904" y="576"/>
                    </a:lnTo>
                    <a:lnTo>
                      <a:pt x="952" y="584"/>
                    </a:lnTo>
                    <a:lnTo>
                      <a:pt x="968" y="520"/>
                    </a:lnTo>
                    <a:lnTo>
                      <a:pt x="968" y="480"/>
                    </a:lnTo>
                    <a:lnTo>
                      <a:pt x="984" y="472"/>
                    </a:lnTo>
                    <a:lnTo>
                      <a:pt x="976" y="456"/>
                    </a:lnTo>
                    <a:lnTo>
                      <a:pt x="928" y="416"/>
                    </a:lnTo>
                    <a:lnTo>
                      <a:pt x="912" y="408"/>
                    </a:lnTo>
                    <a:lnTo>
                      <a:pt x="896" y="408"/>
                    </a:lnTo>
                    <a:lnTo>
                      <a:pt x="864" y="384"/>
                    </a:lnTo>
                    <a:lnTo>
                      <a:pt x="832" y="376"/>
                    </a:lnTo>
                    <a:lnTo>
                      <a:pt x="832" y="312"/>
                    </a:lnTo>
                    <a:lnTo>
                      <a:pt x="808" y="304"/>
                    </a:lnTo>
                    <a:lnTo>
                      <a:pt x="816" y="272"/>
                    </a:lnTo>
                    <a:lnTo>
                      <a:pt x="864" y="272"/>
                    </a:lnTo>
                    <a:lnTo>
                      <a:pt x="888" y="256"/>
                    </a:lnTo>
                    <a:lnTo>
                      <a:pt x="896" y="192"/>
                    </a:lnTo>
                    <a:lnTo>
                      <a:pt x="880" y="168"/>
                    </a:lnTo>
                    <a:lnTo>
                      <a:pt x="880" y="136"/>
                    </a:lnTo>
                    <a:lnTo>
                      <a:pt x="848" y="104"/>
                    </a:lnTo>
                    <a:lnTo>
                      <a:pt x="816" y="88"/>
                    </a:lnTo>
                    <a:lnTo>
                      <a:pt x="784" y="96"/>
                    </a:lnTo>
                    <a:lnTo>
                      <a:pt x="768" y="112"/>
                    </a:lnTo>
                    <a:lnTo>
                      <a:pt x="768" y="120"/>
                    </a:lnTo>
                  </a:path>
                </a:pathLst>
              </a:custGeom>
              <a:solidFill>
                <a:srgbClr val="969696"/>
              </a:solidFill>
              <a:ln w="12700" cap="rnd" cmpd="sng">
                <a:solidFill>
                  <a:srgbClr val="EAEAEA"/>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grpSp>
        <p:sp>
          <p:nvSpPr>
            <p:cNvPr id="10" name="Freeform 9"/>
            <p:cNvSpPr>
              <a:spLocks/>
            </p:cNvSpPr>
            <p:nvPr/>
          </p:nvSpPr>
          <p:spPr bwMode="auto">
            <a:xfrm>
              <a:off x="756" y="1207"/>
              <a:ext cx="365" cy="658"/>
            </a:xfrm>
            <a:custGeom>
              <a:avLst/>
              <a:gdLst>
                <a:gd name="T0" fmla="*/ 0 w 449"/>
                <a:gd name="T1" fmla="*/ 2 h 809"/>
                <a:gd name="T2" fmla="*/ 2 w 449"/>
                <a:gd name="T3" fmla="*/ 0 h 809"/>
                <a:gd name="T4" fmla="*/ 2 w 449"/>
                <a:gd name="T5" fmla="*/ 0 h 809"/>
                <a:gd name="T6" fmla="*/ 2 w 449"/>
                <a:gd name="T7" fmla="*/ 2 h 809"/>
                <a:gd name="T8" fmla="*/ 2 w 449"/>
                <a:gd name="T9" fmla="*/ 2 h 809"/>
                <a:gd name="T10" fmla="*/ 2 w 449"/>
                <a:gd name="T11" fmla="*/ 2 h 809"/>
                <a:gd name="T12" fmla="*/ 2 w 449"/>
                <a:gd name="T13" fmla="*/ 2 h 809"/>
                <a:gd name="T14" fmla="*/ 2 w 449"/>
                <a:gd name="T15" fmla="*/ 2 h 809"/>
                <a:gd name="T16" fmla="*/ 2 w 449"/>
                <a:gd name="T17" fmla="*/ 2 h 809"/>
                <a:gd name="T18" fmla="*/ 2 w 449"/>
                <a:gd name="T19" fmla="*/ 2 h 809"/>
                <a:gd name="T20" fmla="*/ 2 w 449"/>
                <a:gd name="T21" fmla="*/ 2 h 809"/>
                <a:gd name="T22" fmla="*/ 2 w 449"/>
                <a:gd name="T23" fmla="*/ 2 h 809"/>
                <a:gd name="T24" fmla="*/ 2 w 449"/>
                <a:gd name="T25" fmla="*/ 2 h 809"/>
                <a:gd name="T26" fmla="*/ 2 w 449"/>
                <a:gd name="T27" fmla="*/ 2 h 809"/>
                <a:gd name="T28" fmla="*/ 2 w 449"/>
                <a:gd name="T29" fmla="*/ 2 h 809"/>
                <a:gd name="T30" fmla="*/ 2 w 449"/>
                <a:gd name="T31" fmla="*/ 2 h 809"/>
                <a:gd name="T32" fmla="*/ 2 w 449"/>
                <a:gd name="T33" fmla="*/ 2 h 809"/>
                <a:gd name="T34" fmla="*/ 2 w 449"/>
                <a:gd name="T35" fmla="*/ 2 h 809"/>
                <a:gd name="T36" fmla="*/ 2 w 449"/>
                <a:gd name="T37" fmla="*/ 2 h 809"/>
                <a:gd name="T38" fmla="*/ 2 w 449"/>
                <a:gd name="T39" fmla="*/ 2 h 809"/>
                <a:gd name="T40" fmla="*/ 2 w 449"/>
                <a:gd name="T41" fmla="*/ 2 h 809"/>
                <a:gd name="T42" fmla="*/ 2 w 449"/>
                <a:gd name="T43" fmla="*/ 2 h 809"/>
                <a:gd name="T44" fmla="*/ 2 w 449"/>
                <a:gd name="T45" fmla="*/ 2 h 809"/>
                <a:gd name="T46" fmla="*/ 2 w 449"/>
                <a:gd name="T47" fmla="*/ 2 h 809"/>
                <a:gd name="T48" fmla="*/ 2 w 449"/>
                <a:gd name="T49" fmla="*/ 2 h 809"/>
                <a:gd name="T50" fmla="*/ 2 w 449"/>
                <a:gd name="T51" fmla="*/ 2 h 809"/>
                <a:gd name="T52" fmla="*/ 2 w 449"/>
                <a:gd name="T53" fmla="*/ 2 h 809"/>
                <a:gd name="T54" fmla="*/ 2 w 449"/>
                <a:gd name="T55" fmla="*/ 2 h 809"/>
                <a:gd name="T56" fmla="*/ 2 w 449"/>
                <a:gd name="T57" fmla="*/ 2 h 809"/>
                <a:gd name="T58" fmla="*/ 2 w 449"/>
                <a:gd name="T59" fmla="*/ 2 h 8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49"/>
                <a:gd name="T91" fmla="*/ 0 h 809"/>
                <a:gd name="T92" fmla="*/ 449 w 449"/>
                <a:gd name="T93" fmla="*/ 809 h 80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49" h="809">
                  <a:moveTo>
                    <a:pt x="0" y="8"/>
                  </a:moveTo>
                  <a:lnTo>
                    <a:pt x="88" y="0"/>
                  </a:lnTo>
                  <a:lnTo>
                    <a:pt x="128" y="0"/>
                  </a:lnTo>
                  <a:lnTo>
                    <a:pt x="144" y="32"/>
                  </a:lnTo>
                  <a:lnTo>
                    <a:pt x="152" y="72"/>
                  </a:lnTo>
                  <a:lnTo>
                    <a:pt x="152" y="104"/>
                  </a:lnTo>
                  <a:lnTo>
                    <a:pt x="160" y="144"/>
                  </a:lnTo>
                  <a:lnTo>
                    <a:pt x="160" y="168"/>
                  </a:lnTo>
                  <a:lnTo>
                    <a:pt x="176" y="208"/>
                  </a:lnTo>
                  <a:lnTo>
                    <a:pt x="200" y="248"/>
                  </a:lnTo>
                  <a:lnTo>
                    <a:pt x="200" y="288"/>
                  </a:lnTo>
                  <a:lnTo>
                    <a:pt x="184" y="328"/>
                  </a:lnTo>
                  <a:lnTo>
                    <a:pt x="184" y="368"/>
                  </a:lnTo>
                  <a:lnTo>
                    <a:pt x="184" y="424"/>
                  </a:lnTo>
                  <a:lnTo>
                    <a:pt x="200" y="472"/>
                  </a:lnTo>
                  <a:lnTo>
                    <a:pt x="192" y="520"/>
                  </a:lnTo>
                  <a:lnTo>
                    <a:pt x="184" y="544"/>
                  </a:lnTo>
                  <a:lnTo>
                    <a:pt x="192" y="568"/>
                  </a:lnTo>
                  <a:lnTo>
                    <a:pt x="232" y="592"/>
                  </a:lnTo>
                  <a:lnTo>
                    <a:pt x="256" y="616"/>
                  </a:lnTo>
                  <a:lnTo>
                    <a:pt x="288" y="632"/>
                  </a:lnTo>
                  <a:lnTo>
                    <a:pt x="304" y="656"/>
                  </a:lnTo>
                  <a:lnTo>
                    <a:pt x="304" y="672"/>
                  </a:lnTo>
                  <a:lnTo>
                    <a:pt x="328" y="680"/>
                  </a:lnTo>
                  <a:lnTo>
                    <a:pt x="360" y="704"/>
                  </a:lnTo>
                  <a:lnTo>
                    <a:pt x="392" y="712"/>
                  </a:lnTo>
                  <a:lnTo>
                    <a:pt x="408" y="712"/>
                  </a:lnTo>
                  <a:lnTo>
                    <a:pt x="432" y="728"/>
                  </a:lnTo>
                  <a:lnTo>
                    <a:pt x="448" y="752"/>
                  </a:lnTo>
                  <a:lnTo>
                    <a:pt x="440" y="808"/>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1" name="Freeform 10"/>
            <p:cNvSpPr>
              <a:spLocks/>
            </p:cNvSpPr>
            <p:nvPr/>
          </p:nvSpPr>
          <p:spPr bwMode="auto">
            <a:xfrm>
              <a:off x="873" y="1220"/>
              <a:ext cx="92" cy="20"/>
            </a:xfrm>
            <a:custGeom>
              <a:avLst/>
              <a:gdLst>
                <a:gd name="T0" fmla="*/ 0 w 113"/>
                <a:gd name="T1" fmla="*/ 2 h 25"/>
                <a:gd name="T2" fmla="*/ 2 w 113"/>
                <a:gd name="T3" fmla="*/ 0 h 25"/>
                <a:gd name="T4" fmla="*/ 2 w 113"/>
                <a:gd name="T5" fmla="*/ 2 h 25"/>
                <a:gd name="T6" fmla="*/ 2 w 113"/>
                <a:gd name="T7" fmla="*/ 2 h 25"/>
                <a:gd name="T8" fmla="*/ 2 w 113"/>
                <a:gd name="T9" fmla="*/ 2 h 25"/>
                <a:gd name="T10" fmla="*/ 0 60000 65536"/>
                <a:gd name="T11" fmla="*/ 0 60000 65536"/>
                <a:gd name="T12" fmla="*/ 0 60000 65536"/>
                <a:gd name="T13" fmla="*/ 0 60000 65536"/>
                <a:gd name="T14" fmla="*/ 0 60000 65536"/>
                <a:gd name="T15" fmla="*/ 0 w 113"/>
                <a:gd name="T16" fmla="*/ 0 h 25"/>
                <a:gd name="T17" fmla="*/ 113 w 113"/>
                <a:gd name="T18" fmla="*/ 25 h 25"/>
              </a:gdLst>
              <a:ahLst/>
              <a:cxnLst>
                <a:cxn ang="T10">
                  <a:pos x="T0" y="T1"/>
                </a:cxn>
                <a:cxn ang="T11">
                  <a:pos x="T2" y="T3"/>
                </a:cxn>
                <a:cxn ang="T12">
                  <a:pos x="T4" y="T5"/>
                </a:cxn>
                <a:cxn ang="T13">
                  <a:pos x="T6" y="T7"/>
                </a:cxn>
                <a:cxn ang="T14">
                  <a:pos x="T8" y="T9"/>
                </a:cxn>
              </a:cxnLst>
              <a:rect l="T15" t="T16" r="T17" b="T18"/>
              <a:pathLst>
                <a:path w="113" h="25">
                  <a:moveTo>
                    <a:pt x="0" y="8"/>
                  </a:moveTo>
                  <a:lnTo>
                    <a:pt x="24" y="0"/>
                  </a:lnTo>
                  <a:lnTo>
                    <a:pt x="48" y="8"/>
                  </a:lnTo>
                  <a:lnTo>
                    <a:pt x="80" y="24"/>
                  </a:lnTo>
                  <a:lnTo>
                    <a:pt x="112" y="24"/>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2" name="Freeform 11"/>
            <p:cNvSpPr>
              <a:spLocks/>
            </p:cNvSpPr>
            <p:nvPr/>
          </p:nvSpPr>
          <p:spPr bwMode="auto">
            <a:xfrm>
              <a:off x="762" y="1246"/>
              <a:ext cx="118" cy="27"/>
            </a:xfrm>
            <a:custGeom>
              <a:avLst/>
              <a:gdLst>
                <a:gd name="T0" fmla="*/ 2 w 145"/>
                <a:gd name="T1" fmla="*/ 2 h 33"/>
                <a:gd name="T2" fmla="*/ 2 w 145"/>
                <a:gd name="T3" fmla="*/ 2 h 33"/>
                <a:gd name="T4" fmla="*/ 2 w 145"/>
                <a:gd name="T5" fmla="*/ 2 h 33"/>
                <a:gd name="T6" fmla="*/ 2 w 145"/>
                <a:gd name="T7" fmla="*/ 2 h 33"/>
                <a:gd name="T8" fmla="*/ 2 w 145"/>
                <a:gd name="T9" fmla="*/ 2 h 33"/>
                <a:gd name="T10" fmla="*/ 0 w 145"/>
                <a:gd name="T11" fmla="*/ 0 h 33"/>
                <a:gd name="T12" fmla="*/ 0 60000 65536"/>
                <a:gd name="T13" fmla="*/ 0 60000 65536"/>
                <a:gd name="T14" fmla="*/ 0 60000 65536"/>
                <a:gd name="T15" fmla="*/ 0 60000 65536"/>
                <a:gd name="T16" fmla="*/ 0 60000 65536"/>
                <a:gd name="T17" fmla="*/ 0 60000 65536"/>
                <a:gd name="T18" fmla="*/ 0 w 145"/>
                <a:gd name="T19" fmla="*/ 0 h 33"/>
                <a:gd name="T20" fmla="*/ 145 w 14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45" h="33">
                  <a:moveTo>
                    <a:pt x="144" y="32"/>
                  </a:moveTo>
                  <a:lnTo>
                    <a:pt x="120" y="24"/>
                  </a:lnTo>
                  <a:lnTo>
                    <a:pt x="80" y="16"/>
                  </a:lnTo>
                  <a:lnTo>
                    <a:pt x="48" y="24"/>
                  </a:lnTo>
                  <a:lnTo>
                    <a:pt x="8" y="16"/>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3" name="Freeform 12"/>
            <p:cNvSpPr>
              <a:spLocks/>
            </p:cNvSpPr>
            <p:nvPr/>
          </p:nvSpPr>
          <p:spPr bwMode="auto">
            <a:xfrm>
              <a:off x="886" y="1331"/>
              <a:ext cx="138" cy="72"/>
            </a:xfrm>
            <a:custGeom>
              <a:avLst/>
              <a:gdLst>
                <a:gd name="T0" fmla="*/ 0 w 169"/>
                <a:gd name="T1" fmla="*/ 0 h 89"/>
                <a:gd name="T2" fmla="*/ 2 w 169"/>
                <a:gd name="T3" fmla="*/ 2 h 89"/>
                <a:gd name="T4" fmla="*/ 2 w 169"/>
                <a:gd name="T5" fmla="*/ 2 h 89"/>
                <a:gd name="T6" fmla="*/ 2 w 169"/>
                <a:gd name="T7" fmla="*/ 2 h 89"/>
                <a:gd name="T8" fmla="*/ 2 w 169"/>
                <a:gd name="T9" fmla="*/ 2 h 89"/>
                <a:gd name="T10" fmla="*/ 2 w 169"/>
                <a:gd name="T11" fmla="*/ 2 h 89"/>
                <a:gd name="T12" fmla="*/ 2 w 169"/>
                <a:gd name="T13" fmla="*/ 2 h 89"/>
                <a:gd name="T14" fmla="*/ 2 w 169"/>
                <a:gd name="T15" fmla="*/ 2 h 89"/>
                <a:gd name="T16" fmla="*/ 2 w 169"/>
                <a:gd name="T17" fmla="*/ 2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9"/>
                <a:gd name="T28" fmla="*/ 0 h 89"/>
                <a:gd name="T29" fmla="*/ 169 w 169"/>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9" h="89">
                  <a:moveTo>
                    <a:pt x="0" y="0"/>
                  </a:moveTo>
                  <a:lnTo>
                    <a:pt x="16" y="16"/>
                  </a:lnTo>
                  <a:lnTo>
                    <a:pt x="48" y="32"/>
                  </a:lnTo>
                  <a:lnTo>
                    <a:pt x="72" y="16"/>
                  </a:lnTo>
                  <a:lnTo>
                    <a:pt x="96" y="16"/>
                  </a:lnTo>
                  <a:lnTo>
                    <a:pt x="112" y="32"/>
                  </a:lnTo>
                  <a:lnTo>
                    <a:pt x="128" y="56"/>
                  </a:lnTo>
                  <a:lnTo>
                    <a:pt x="144" y="72"/>
                  </a:lnTo>
                  <a:lnTo>
                    <a:pt x="168" y="88"/>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4" name="Freeform 13"/>
            <p:cNvSpPr>
              <a:spLocks/>
            </p:cNvSpPr>
            <p:nvPr/>
          </p:nvSpPr>
          <p:spPr bwMode="auto">
            <a:xfrm>
              <a:off x="964" y="1266"/>
              <a:ext cx="60" cy="79"/>
            </a:xfrm>
            <a:custGeom>
              <a:avLst/>
              <a:gdLst>
                <a:gd name="T0" fmla="*/ 0 w 73"/>
                <a:gd name="T1" fmla="*/ 2 h 97"/>
                <a:gd name="T2" fmla="*/ 2 w 73"/>
                <a:gd name="T3" fmla="*/ 2 h 97"/>
                <a:gd name="T4" fmla="*/ 2 w 73"/>
                <a:gd name="T5" fmla="*/ 2 h 97"/>
                <a:gd name="T6" fmla="*/ 2 w 73"/>
                <a:gd name="T7" fmla="*/ 2 h 97"/>
                <a:gd name="T8" fmla="*/ 2 w 73"/>
                <a:gd name="T9" fmla="*/ 0 h 97"/>
                <a:gd name="T10" fmla="*/ 2 w 73"/>
                <a:gd name="T11" fmla="*/ 0 h 97"/>
                <a:gd name="T12" fmla="*/ 0 60000 65536"/>
                <a:gd name="T13" fmla="*/ 0 60000 65536"/>
                <a:gd name="T14" fmla="*/ 0 60000 65536"/>
                <a:gd name="T15" fmla="*/ 0 60000 65536"/>
                <a:gd name="T16" fmla="*/ 0 60000 65536"/>
                <a:gd name="T17" fmla="*/ 0 60000 65536"/>
                <a:gd name="T18" fmla="*/ 0 w 73"/>
                <a:gd name="T19" fmla="*/ 0 h 97"/>
                <a:gd name="T20" fmla="*/ 73 w 73"/>
                <a:gd name="T21" fmla="*/ 97 h 97"/>
              </a:gdLst>
              <a:ahLst/>
              <a:cxnLst>
                <a:cxn ang="T12">
                  <a:pos x="T0" y="T1"/>
                </a:cxn>
                <a:cxn ang="T13">
                  <a:pos x="T2" y="T3"/>
                </a:cxn>
                <a:cxn ang="T14">
                  <a:pos x="T4" y="T5"/>
                </a:cxn>
                <a:cxn ang="T15">
                  <a:pos x="T6" y="T7"/>
                </a:cxn>
                <a:cxn ang="T16">
                  <a:pos x="T8" y="T9"/>
                </a:cxn>
                <a:cxn ang="T17">
                  <a:pos x="T10" y="T11"/>
                </a:cxn>
              </a:cxnLst>
              <a:rect l="T18" t="T19" r="T20" b="T21"/>
              <a:pathLst>
                <a:path w="73" h="97">
                  <a:moveTo>
                    <a:pt x="0" y="96"/>
                  </a:moveTo>
                  <a:lnTo>
                    <a:pt x="8" y="80"/>
                  </a:lnTo>
                  <a:lnTo>
                    <a:pt x="8" y="56"/>
                  </a:lnTo>
                  <a:lnTo>
                    <a:pt x="32" y="24"/>
                  </a:lnTo>
                  <a:lnTo>
                    <a:pt x="40" y="0"/>
                  </a:lnTo>
                  <a:lnTo>
                    <a:pt x="72"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5" name="Freeform 14"/>
            <p:cNvSpPr>
              <a:spLocks/>
            </p:cNvSpPr>
            <p:nvPr/>
          </p:nvSpPr>
          <p:spPr bwMode="auto">
            <a:xfrm>
              <a:off x="971" y="1324"/>
              <a:ext cx="59" cy="21"/>
            </a:xfrm>
            <a:custGeom>
              <a:avLst/>
              <a:gdLst>
                <a:gd name="T0" fmla="*/ 0 w 73"/>
                <a:gd name="T1" fmla="*/ 0 h 25"/>
                <a:gd name="T2" fmla="*/ 2 w 73"/>
                <a:gd name="T3" fmla="*/ 0 h 25"/>
                <a:gd name="T4" fmla="*/ 2 w 73"/>
                <a:gd name="T5" fmla="*/ 3 h 25"/>
                <a:gd name="T6" fmla="*/ 2 w 73"/>
                <a:gd name="T7" fmla="*/ 3 h 25"/>
                <a:gd name="T8" fmla="*/ 2 w 73"/>
                <a:gd name="T9" fmla="*/ 3 h 25"/>
                <a:gd name="T10" fmla="*/ 0 60000 65536"/>
                <a:gd name="T11" fmla="*/ 0 60000 65536"/>
                <a:gd name="T12" fmla="*/ 0 60000 65536"/>
                <a:gd name="T13" fmla="*/ 0 60000 65536"/>
                <a:gd name="T14" fmla="*/ 0 60000 65536"/>
                <a:gd name="T15" fmla="*/ 0 w 73"/>
                <a:gd name="T16" fmla="*/ 0 h 25"/>
                <a:gd name="T17" fmla="*/ 73 w 73"/>
                <a:gd name="T18" fmla="*/ 25 h 25"/>
              </a:gdLst>
              <a:ahLst/>
              <a:cxnLst>
                <a:cxn ang="T10">
                  <a:pos x="T0" y="T1"/>
                </a:cxn>
                <a:cxn ang="T11">
                  <a:pos x="T2" y="T3"/>
                </a:cxn>
                <a:cxn ang="T12">
                  <a:pos x="T4" y="T5"/>
                </a:cxn>
                <a:cxn ang="T13">
                  <a:pos x="T6" y="T7"/>
                </a:cxn>
                <a:cxn ang="T14">
                  <a:pos x="T8" y="T9"/>
                </a:cxn>
              </a:cxnLst>
              <a:rect l="T15" t="T16" r="T17" b="T18"/>
              <a:pathLst>
                <a:path w="73" h="25">
                  <a:moveTo>
                    <a:pt x="0" y="0"/>
                  </a:moveTo>
                  <a:lnTo>
                    <a:pt x="24" y="0"/>
                  </a:lnTo>
                  <a:lnTo>
                    <a:pt x="40" y="8"/>
                  </a:lnTo>
                  <a:lnTo>
                    <a:pt x="56" y="8"/>
                  </a:lnTo>
                  <a:lnTo>
                    <a:pt x="72" y="24"/>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6" name="Freeform 15"/>
            <p:cNvSpPr>
              <a:spLocks/>
            </p:cNvSpPr>
            <p:nvPr/>
          </p:nvSpPr>
          <p:spPr bwMode="auto">
            <a:xfrm>
              <a:off x="977" y="1350"/>
              <a:ext cx="60" cy="40"/>
            </a:xfrm>
            <a:custGeom>
              <a:avLst/>
              <a:gdLst>
                <a:gd name="T0" fmla="*/ 0 w 73"/>
                <a:gd name="T1" fmla="*/ 0 h 49"/>
                <a:gd name="T2" fmla="*/ 2 w 73"/>
                <a:gd name="T3" fmla="*/ 0 h 49"/>
                <a:gd name="T4" fmla="*/ 2 w 73"/>
                <a:gd name="T5" fmla="*/ 2 h 49"/>
                <a:gd name="T6" fmla="*/ 2 w 73"/>
                <a:gd name="T7" fmla="*/ 2 h 49"/>
                <a:gd name="T8" fmla="*/ 0 60000 65536"/>
                <a:gd name="T9" fmla="*/ 0 60000 65536"/>
                <a:gd name="T10" fmla="*/ 0 60000 65536"/>
                <a:gd name="T11" fmla="*/ 0 60000 65536"/>
                <a:gd name="T12" fmla="*/ 0 w 73"/>
                <a:gd name="T13" fmla="*/ 0 h 49"/>
                <a:gd name="T14" fmla="*/ 73 w 73"/>
                <a:gd name="T15" fmla="*/ 49 h 49"/>
              </a:gdLst>
              <a:ahLst/>
              <a:cxnLst>
                <a:cxn ang="T8">
                  <a:pos x="T0" y="T1"/>
                </a:cxn>
                <a:cxn ang="T9">
                  <a:pos x="T2" y="T3"/>
                </a:cxn>
                <a:cxn ang="T10">
                  <a:pos x="T4" y="T5"/>
                </a:cxn>
                <a:cxn ang="T11">
                  <a:pos x="T6" y="T7"/>
                </a:cxn>
              </a:cxnLst>
              <a:rect l="T12" t="T13" r="T14" b="T15"/>
              <a:pathLst>
                <a:path w="73" h="49">
                  <a:moveTo>
                    <a:pt x="0" y="0"/>
                  </a:moveTo>
                  <a:lnTo>
                    <a:pt x="32" y="0"/>
                  </a:lnTo>
                  <a:lnTo>
                    <a:pt x="56" y="24"/>
                  </a:lnTo>
                  <a:lnTo>
                    <a:pt x="72" y="48"/>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7" name="Freeform 16"/>
            <p:cNvSpPr>
              <a:spLocks/>
            </p:cNvSpPr>
            <p:nvPr/>
          </p:nvSpPr>
          <p:spPr bwMode="auto">
            <a:xfrm>
              <a:off x="788" y="1331"/>
              <a:ext cx="125" cy="72"/>
            </a:xfrm>
            <a:custGeom>
              <a:avLst/>
              <a:gdLst>
                <a:gd name="T0" fmla="*/ 2 w 153"/>
                <a:gd name="T1" fmla="*/ 2 h 89"/>
                <a:gd name="T2" fmla="*/ 2 w 153"/>
                <a:gd name="T3" fmla="*/ 2 h 89"/>
                <a:gd name="T4" fmla="*/ 2 w 153"/>
                <a:gd name="T5" fmla="*/ 2 h 89"/>
                <a:gd name="T6" fmla="*/ 2 w 153"/>
                <a:gd name="T7" fmla="*/ 2 h 89"/>
                <a:gd name="T8" fmla="*/ 2 w 153"/>
                <a:gd name="T9" fmla="*/ 2 h 89"/>
                <a:gd name="T10" fmla="*/ 2 w 153"/>
                <a:gd name="T11" fmla="*/ 2 h 89"/>
                <a:gd name="T12" fmla="*/ 2 w 153"/>
                <a:gd name="T13" fmla="*/ 2 h 89"/>
                <a:gd name="T14" fmla="*/ 2 w 153"/>
                <a:gd name="T15" fmla="*/ 2 h 89"/>
                <a:gd name="T16" fmla="*/ 0 w 153"/>
                <a:gd name="T17" fmla="*/ 0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89"/>
                <a:gd name="T29" fmla="*/ 153 w 153"/>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89">
                  <a:moveTo>
                    <a:pt x="152" y="88"/>
                  </a:moveTo>
                  <a:lnTo>
                    <a:pt x="120" y="88"/>
                  </a:lnTo>
                  <a:lnTo>
                    <a:pt x="96" y="80"/>
                  </a:lnTo>
                  <a:lnTo>
                    <a:pt x="72" y="64"/>
                  </a:lnTo>
                  <a:lnTo>
                    <a:pt x="56" y="48"/>
                  </a:lnTo>
                  <a:lnTo>
                    <a:pt x="48" y="40"/>
                  </a:lnTo>
                  <a:lnTo>
                    <a:pt x="24" y="40"/>
                  </a:lnTo>
                  <a:lnTo>
                    <a:pt x="8" y="16"/>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8" name="Freeform 17"/>
            <p:cNvSpPr>
              <a:spLocks/>
            </p:cNvSpPr>
            <p:nvPr/>
          </p:nvSpPr>
          <p:spPr bwMode="auto">
            <a:xfrm>
              <a:off x="749" y="1402"/>
              <a:ext cx="144" cy="112"/>
            </a:xfrm>
            <a:custGeom>
              <a:avLst/>
              <a:gdLst>
                <a:gd name="T0" fmla="*/ 2 w 177"/>
                <a:gd name="T1" fmla="*/ 2 h 137"/>
                <a:gd name="T2" fmla="*/ 2 w 177"/>
                <a:gd name="T3" fmla="*/ 2 h 137"/>
                <a:gd name="T4" fmla="*/ 2 w 177"/>
                <a:gd name="T5" fmla="*/ 2 h 137"/>
                <a:gd name="T6" fmla="*/ 2 w 177"/>
                <a:gd name="T7" fmla="*/ 2 h 137"/>
                <a:gd name="T8" fmla="*/ 2 w 177"/>
                <a:gd name="T9" fmla="*/ 2 h 137"/>
                <a:gd name="T10" fmla="*/ 2 w 177"/>
                <a:gd name="T11" fmla="*/ 2 h 137"/>
                <a:gd name="T12" fmla="*/ 2 w 177"/>
                <a:gd name="T13" fmla="*/ 2 h 137"/>
                <a:gd name="T14" fmla="*/ 2 w 177"/>
                <a:gd name="T15" fmla="*/ 2 h 137"/>
                <a:gd name="T16" fmla="*/ 2 w 177"/>
                <a:gd name="T17" fmla="*/ 2 h 137"/>
                <a:gd name="T18" fmla="*/ 2 w 177"/>
                <a:gd name="T19" fmla="*/ 2 h 137"/>
                <a:gd name="T20" fmla="*/ 2 w 177"/>
                <a:gd name="T21" fmla="*/ 2 h 137"/>
                <a:gd name="T22" fmla="*/ 0 w 177"/>
                <a:gd name="T23" fmla="*/ 0 h 1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7"/>
                <a:gd name="T37" fmla="*/ 0 h 137"/>
                <a:gd name="T38" fmla="*/ 177 w 177"/>
                <a:gd name="T39" fmla="*/ 137 h 1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7" h="137">
                  <a:moveTo>
                    <a:pt x="176" y="48"/>
                  </a:moveTo>
                  <a:lnTo>
                    <a:pt x="152" y="64"/>
                  </a:lnTo>
                  <a:lnTo>
                    <a:pt x="152" y="88"/>
                  </a:lnTo>
                  <a:lnTo>
                    <a:pt x="144" y="104"/>
                  </a:lnTo>
                  <a:lnTo>
                    <a:pt x="136" y="112"/>
                  </a:lnTo>
                  <a:lnTo>
                    <a:pt x="104" y="120"/>
                  </a:lnTo>
                  <a:lnTo>
                    <a:pt x="80" y="136"/>
                  </a:lnTo>
                  <a:lnTo>
                    <a:pt x="48" y="112"/>
                  </a:lnTo>
                  <a:lnTo>
                    <a:pt x="40" y="88"/>
                  </a:lnTo>
                  <a:lnTo>
                    <a:pt x="40" y="56"/>
                  </a:lnTo>
                  <a:lnTo>
                    <a:pt x="24" y="24"/>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9" name="Freeform 18"/>
            <p:cNvSpPr>
              <a:spLocks/>
            </p:cNvSpPr>
            <p:nvPr/>
          </p:nvSpPr>
          <p:spPr bwMode="auto">
            <a:xfrm>
              <a:off x="658" y="1324"/>
              <a:ext cx="118" cy="105"/>
            </a:xfrm>
            <a:custGeom>
              <a:avLst/>
              <a:gdLst>
                <a:gd name="T0" fmla="*/ 0 w 145"/>
                <a:gd name="T1" fmla="*/ 0 h 129"/>
                <a:gd name="T2" fmla="*/ 2 w 145"/>
                <a:gd name="T3" fmla="*/ 0 h 129"/>
                <a:gd name="T4" fmla="*/ 2 w 145"/>
                <a:gd name="T5" fmla="*/ 2 h 129"/>
                <a:gd name="T6" fmla="*/ 2 w 145"/>
                <a:gd name="T7" fmla="*/ 2 h 129"/>
                <a:gd name="T8" fmla="*/ 2 w 145"/>
                <a:gd name="T9" fmla="*/ 2 h 129"/>
                <a:gd name="T10" fmla="*/ 2 w 145"/>
                <a:gd name="T11" fmla="*/ 2 h 129"/>
                <a:gd name="T12" fmla="*/ 2 w 145"/>
                <a:gd name="T13" fmla="*/ 2 h 129"/>
                <a:gd name="T14" fmla="*/ 2 w 145"/>
                <a:gd name="T15" fmla="*/ 2 h 129"/>
                <a:gd name="T16" fmla="*/ 0 60000 65536"/>
                <a:gd name="T17" fmla="*/ 0 60000 65536"/>
                <a:gd name="T18" fmla="*/ 0 60000 65536"/>
                <a:gd name="T19" fmla="*/ 0 60000 65536"/>
                <a:gd name="T20" fmla="*/ 0 60000 65536"/>
                <a:gd name="T21" fmla="*/ 0 60000 65536"/>
                <a:gd name="T22" fmla="*/ 0 60000 65536"/>
                <a:gd name="T23" fmla="*/ 0 60000 65536"/>
                <a:gd name="T24" fmla="*/ 0 w 145"/>
                <a:gd name="T25" fmla="*/ 0 h 129"/>
                <a:gd name="T26" fmla="*/ 145 w 145"/>
                <a:gd name="T27" fmla="*/ 129 h 1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5" h="129">
                  <a:moveTo>
                    <a:pt x="0" y="0"/>
                  </a:moveTo>
                  <a:lnTo>
                    <a:pt x="32" y="0"/>
                  </a:lnTo>
                  <a:lnTo>
                    <a:pt x="56" y="8"/>
                  </a:lnTo>
                  <a:lnTo>
                    <a:pt x="96" y="16"/>
                  </a:lnTo>
                  <a:lnTo>
                    <a:pt x="136" y="32"/>
                  </a:lnTo>
                  <a:lnTo>
                    <a:pt x="144" y="64"/>
                  </a:lnTo>
                  <a:lnTo>
                    <a:pt x="144" y="104"/>
                  </a:lnTo>
                  <a:lnTo>
                    <a:pt x="144" y="128"/>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20" name="Freeform 19"/>
            <p:cNvSpPr>
              <a:spLocks/>
            </p:cNvSpPr>
            <p:nvPr/>
          </p:nvSpPr>
          <p:spPr bwMode="auto">
            <a:xfrm>
              <a:off x="938" y="1546"/>
              <a:ext cx="27" cy="144"/>
            </a:xfrm>
            <a:custGeom>
              <a:avLst/>
              <a:gdLst>
                <a:gd name="T0" fmla="*/ 2 w 33"/>
                <a:gd name="T1" fmla="*/ 0 h 177"/>
                <a:gd name="T2" fmla="*/ 2 w 33"/>
                <a:gd name="T3" fmla="*/ 2 h 177"/>
                <a:gd name="T4" fmla="*/ 2 w 33"/>
                <a:gd name="T5" fmla="*/ 2 h 177"/>
                <a:gd name="T6" fmla="*/ 2 w 33"/>
                <a:gd name="T7" fmla="*/ 2 h 177"/>
                <a:gd name="T8" fmla="*/ 2 w 33"/>
                <a:gd name="T9" fmla="*/ 2 h 177"/>
                <a:gd name="T10" fmla="*/ 2 w 33"/>
                <a:gd name="T11" fmla="*/ 2 h 177"/>
                <a:gd name="T12" fmla="*/ 2 w 33"/>
                <a:gd name="T13" fmla="*/ 2 h 177"/>
                <a:gd name="T14" fmla="*/ 0 w 33"/>
                <a:gd name="T15" fmla="*/ 2 h 177"/>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77"/>
                <a:gd name="T26" fmla="*/ 33 w 33"/>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77">
                  <a:moveTo>
                    <a:pt x="32" y="0"/>
                  </a:moveTo>
                  <a:lnTo>
                    <a:pt x="32" y="32"/>
                  </a:lnTo>
                  <a:lnTo>
                    <a:pt x="32" y="64"/>
                  </a:lnTo>
                  <a:lnTo>
                    <a:pt x="32" y="88"/>
                  </a:lnTo>
                  <a:lnTo>
                    <a:pt x="24" y="120"/>
                  </a:lnTo>
                  <a:lnTo>
                    <a:pt x="24" y="136"/>
                  </a:lnTo>
                  <a:lnTo>
                    <a:pt x="16" y="152"/>
                  </a:lnTo>
                  <a:lnTo>
                    <a:pt x="0" y="176"/>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21" name="Freeform 20"/>
            <p:cNvSpPr>
              <a:spLocks/>
            </p:cNvSpPr>
            <p:nvPr/>
          </p:nvSpPr>
          <p:spPr bwMode="auto">
            <a:xfrm>
              <a:off x="1062" y="1422"/>
              <a:ext cx="378" cy="970"/>
            </a:xfrm>
            <a:custGeom>
              <a:avLst/>
              <a:gdLst>
                <a:gd name="T0" fmla="*/ 0 w 465"/>
                <a:gd name="T1" fmla="*/ 2 h 1193"/>
                <a:gd name="T2" fmla="*/ 2 w 465"/>
                <a:gd name="T3" fmla="*/ 2 h 1193"/>
                <a:gd name="T4" fmla="*/ 2 w 465"/>
                <a:gd name="T5" fmla="*/ 0 h 1193"/>
                <a:gd name="T6" fmla="*/ 2 w 465"/>
                <a:gd name="T7" fmla="*/ 0 h 1193"/>
                <a:gd name="T8" fmla="*/ 2 w 465"/>
                <a:gd name="T9" fmla="*/ 2 h 1193"/>
                <a:gd name="T10" fmla="*/ 2 w 465"/>
                <a:gd name="T11" fmla="*/ 2 h 1193"/>
                <a:gd name="T12" fmla="*/ 2 w 465"/>
                <a:gd name="T13" fmla="*/ 0 h 1193"/>
                <a:gd name="T14" fmla="*/ 2 w 465"/>
                <a:gd name="T15" fmla="*/ 2 h 1193"/>
                <a:gd name="T16" fmla="*/ 2 w 465"/>
                <a:gd name="T17" fmla="*/ 2 h 1193"/>
                <a:gd name="T18" fmla="*/ 2 w 465"/>
                <a:gd name="T19" fmla="*/ 2 h 1193"/>
                <a:gd name="T20" fmla="*/ 2 w 465"/>
                <a:gd name="T21" fmla="*/ 2 h 1193"/>
                <a:gd name="T22" fmla="*/ 2 w 465"/>
                <a:gd name="T23" fmla="*/ 2 h 1193"/>
                <a:gd name="T24" fmla="*/ 2 w 465"/>
                <a:gd name="T25" fmla="*/ 2 h 1193"/>
                <a:gd name="T26" fmla="*/ 2 w 465"/>
                <a:gd name="T27" fmla="*/ 2 h 1193"/>
                <a:gd name="T28" fmla="*/ 2 w 465"/>
                <a:gd name="T29" fmla="*/ 2 h 1193"/>
                <a:gd name="T30" fmla="*/ 2 w 465"/>
                <a:gd name="T31" fmla="*/ 2 h 1193"/>
                <a:gd name="T32" fmla="*/ 2 w 465"/>
                <a:gd name="T33" fmla="*/ 2 h 1193"/>
                <a:gd name="T34" fmla="*/ 2 w 465"/>
                <a:gd name="T35" fmla="*/ 2 h 1193"/>
                <a:gd name="T36" fmla="*/ 2 w 465"/>
                <a:gd name="T37" fmla="*/ 2 h 1193"/>
                <a:gd name="T38" fmla="*/ 2 w 465"/>
                <a:gd name="T39" fmla="*/ 2 h 1193"/>
                <a:gd name="T40" fmla="*/ 2 w 465"/>
                <a:gd name="T41" fmla="*/ 2 h 1193"/>
                <a:gd name="T42" fmla="*/ 2 w 465"/>
                <a:gd name="T43" fmla="*/ 2 h 1193"/>
                <a:gd name="T44" fmla="*/ 2 w 465"/>
                <a:gd name="T45" fmla="*/ 2 h 1193"/>
                <a:gd name="T46" fmla="*/ 2 w 465"/>
                <a:gd name="T47" fmla="*/ 2 h 1193"/>
                <a:gd name="T48" fmla="*/ 2 w 465"/>
                <a:gd name="T49" fmla="*/ 2 h 1193"/>
                <a:gd name="T50" fmla="*/ 2 w 465"/>
                <a:gd name="T51" fmla="*/ 2 h 1193"/>
                <a:gd name="T52" fmla="*/ 2 w 465"/>
                <a:gd name="T53" fmla="*/ 2 h 1193"/>
                <a:gd name="T54" fmla="*/ 2 w 465"/>
                <a:gd name="T55" fmla="*/ 2 h 1193"/>
                <a:gd name="T56" fmla="*/ 2 w 465"/>
                <a:gd name="T57" fmla="*/ 2 h 1193"/>
                <a:gd name="T58" fmla="*/ 2 w 465"/>
                <a:gd name="T59" fmla="*/ 2 h 1193"/>
                <a:gd name="T60" fmla="*/ 2 w 465"/>
                <a:gd name="T61" fmla="*/ 2 h 1193"/>
                <a:gd name="T62" fmla="*/ 2 w 465"/>
                <a:gd name="T63" fmla="*/ 2 h 1193"/>
                <a:gd name="T64" fmla="*/ 2 w 465"/>
                <a:gd name="T65" fmla="*/ 2 h 1193"/>
                <a:gd name="T66" fmla="*/ 2 w 465"/>
                <a:gd name="T67" fmla="*/ 2 h 1193"/>
                <a:gd name="T68" fmla="*/ 2 w 465"/>
                <a:gd name="T69" fmla="*/ 2 h 1193"/>
                <a:gd name="T70" fmla="*/ 2 w 465"/>
                <a:gd name="T71" fmla="*/ 2 h 1193"/>
                <a:gd name="T72" fmla="*/ 2 w 465"/>
                <a:gd name="T73" fmla="*/ 2 h 1193"/>
                <a:gd name="T74" fmla="*/ 2 w 465"/>
                <a:gd name="T75" fmla="*/ 2 h 1193"/>
                <a:gd name="T76" fmla="*/ 2 w 465"/>
                <a:gd name="T77" fmla="*/ 2 h 1193"/>
                <a:gd name="T78" fmla="*/ 2 w 465"/>
                <a:gd name="T79" fmla="*/ 2 h 1193"/>
                <a:gd name="T80" fmla="*/ 2 w 465"/>
                <a:gd name="T81" fmla="*/ 2 h 1193"/>
                <a:gd name="T82" fmla="*/ 2 w 465"/>
                <a:gd name="T83" fmla="*/ 2 h 1193"/>
                <a:gd name="T84" fmla="*/ 2 w 465"/>
                <a:gd name="T85" fmla="*/ 2 h 1193"/>
                <a:gd name="T86" fmla="*/ 2 w 465"/>
                <a:gd name="T87" fmla="*/ 2 h 1193"/>
                <a:gd name="T88" fmla="*/ 2 w 465"/>
                <a:gd name="T89" fmla="*/ 2 h 1193"/>
                <a:gd name="T90" fmla="*/ 2 w 465"/>
                <a:gd name="T91" fmla="*/ 2 h 1193"/>
                <a:gd name="T92" fmla="*/ 2 w 465"/>
                <a:gd name="T93" fmla="*/ 2 h 1193"/>
                <a:gd name="T94" fmla="*/ 2 w 465"/>
                <a:gd name="T95" fmla="*/ 2 h 1193"/>
                <a:gd name="T96" fmla="*/ 2 w 465"/>
                <a:gd name="T97" fmla="*/ 2 h 1193"/>
                <a:gd name="T98" fmla="*/ 2 w 465"/>
                <a:gd name="T99" fmla="*/ 2 h 1193"/>
                <a:gd name="T100" fmla="*/ 2 w 465"/>
                <a:gd name="T101" fmla="*/ 2 h 1193"/>
                <a:gd name="T102" fmla="*/ 2 w 465"/>
                <a:gd name="T103" fmla="*/ 2 h 1193"/>
                <a:gd name="T104" fmla="*/ 2 w 465"/>
                <a:gd name="T105" fmla="*/ 2 h 1193"/>
                <a:gd name="T106" fmla="*/ 2 w 465"/>
                <a:gd name="T107" fmla="*/ 2 h 11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5"/>
                <a:gd name="T163" fmla="*/ 0 h 1193"/>
                <a:gd name="T164" fmla="*/ 465 w 465"/>
                <a:gd name="T165" fmla="*/ 1193 h 11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5" h="1193">
                  <a:moveTo>
                    <a:pt x="0" y="40"/>
                  </a:moveTo>
                  <a:lnTo>
                    <a:pt x="8" y="8"/>
                  </a:lnTo>
                  <a:lnTo>
                    <a:pt x="24" y="0"/>
                  </a:lnTo>
                  <a:lnTo>
                    <a:pt x="48" y="0"/>
                  </a:lnTo>
                  <a:lnTo>
                    <a:pt x="72" y="16"/>
                  </a:lnTo>
                  <a:lnTo>
                    <a:pt x="96" y="24"/>
                  </a:lnTo>
                  <a:lnTo>
                    <a:pt x="128" y="0"/>
                  </a:lnTo>
                  <a:lnTo>
                    <a:pt x="144" y="16"/>
                  </a:lnTo>
                  <a:lnTo>
                    <a:pt x="144" y="56"/>
                  </a:lnTo>
                  <a:lnTo>
                    <a:pt x="136" y="96"/>
                  </a:lnTo>
                  <a:lnTo>
                    <a:pt x="128" y="112"/>
                  </a:lnTo>
                  <a:lnTo>
                    <a:pt x="96" y="128"/>
                  </a:lnTo>
                  <a:lnTo>
                    <a:pt x="64" y="160"/>
                  </a:lnTo>
                  <a:lnTo>
                    <a:pt x="40" y="184"/>
                  </a:lnTo>
                  <a:lnTo>
                    <a:pt x="40" y="200"/>
                  </a:lnTo>
                  <a:lnTo>
                    <a:pt x="48" y="224"/>
                  </a:lnTo>
                  <a:lnTo>
                    <a:pt x="48" y="264"/>
                  </a:lnTo>
                  <a:lnTo>
                    <a:pt x="64" y="272"/>
                  </a:lnTo>
                  <a:lnTo>
                    <a:pt x="96" y="312"/>
                  </a:lnTo>
                  <a:lnTo>
                    <a:pt x="120" y="328"/>
                  </a:lnTo>
                  <a:lnTo>
                    <a:pt x="136" y="328"/>
                  </a:lnTo>
                  <a:lnTo>
                    <a:pt x="152" y="336"/>
                  </a:lnTo>
                  <a:lnTo>
                    <a:pt x="160" y="360"/>
                  </a:lnTo>
                  <a:lnTo>
                    <a:pt x="168" y="384"/>
                  </a:lnTo>
                  <a:lnTo>
                    <a:pt x="192" y="408"/>
                  </a:lnTo>
                  <a:lnTo>
                    <a:pt x="208" y="408"/>
                  </a:lnTo>
                  <a:lnTo>
                    <a:pt x="232" y="408"/>
                  </a:lnTo>
                  <a:lnTo>
                    <a:pt x="256" y="416"/>
                  </a:lnTo>
                  <a:lnTo>
                    <a:pt x="264" y="432"/>
                  </a:lnTo>
                  <a:lnTo>
                    <a:pt x="280" y="440"/>
                  </a:lnTo>
                  <a:lnTo>
                    <a:pt x="320" y="464"/>
                  </a:lnTo>
                  <a:lnTo>
                    <a:pt x="336" y="496"/>
                  </a:lnTo>
                  <a:lnTo>
                    <a:pt x="336" y="528"/>
                  </a:lnTo>
                  <a:lnTo>
                    <a:pt x="336" y="560"/>
                  </a:lnTo>
                  <a:lnTo>
                    <a:pt x="360" y="600"/>
                  </a:lnTo>
                  <a:lnTo>
                    <a:pt x="368" y="640"/>
                  </a:lnTo>
                  <a:lnTo>
                    <a:pt x="376" y="672"/>
                  </a:lnTo>
                  <a:lnTo>
                    <a:pt x="392" y="696"/>
                  </a:lnTo>
                  <a:lnTo>
                    <a:pt x="408" y="720"/>
                  </a:lnTo>
                  <a:lnTo>
                    <a:pt x="440" y="744"/>
                  </a:lnTo>
                  <a:lnTo>
                    <a:pt x="456" y="776"/>
                  </a:lnTo>
                  <a:lnTo>
                    <a:pt x="464" y="800"/>
                  </a:lnTo>
                  <a:lnTo>
                    <a:pt x="456" y="840"/>
                  </a:lnTo>
                  <a:lnTo>
                    <a:pt x="432" y="872"/>
                  </a:lnTo>
                  <a:lnTo>
                    <a:pt x="400" y="888"/>
                  </a:lnTo>
                  <a:lnTo>
                    <a:pt x="376" y="912"/>
                  </a:lnTo>
                  <a:lnTo>
                    <a:pt x="376" y="952"/>
                  </a:lnTo>
                  <a:lnTo>
                    <a:pt x="368" y="992"/>
                  </a:lnTo>
                  <a:lnTo>
                    <a:pt x="336" y="1040"/>
                  </a:lnTo>
                  <a:lnTo>
                    <a:pt x="336" y="1088"/>
                  </a:lnTo>
                  <a:lnTo>
                    <a:pt x="352" y="1096"/>
                  </a:lnTo>
                  <a:lnTo>
                    <a:pt x="368" y="1128"/>
                  </a:lnTo>
                  <a:lnTo>
                    <a:pt x="376" y="1168"/>
                  </a:lnTo>
                  <a:lnTo>
                    <a:pt x="384" y="1192"/>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22" name="Freeform 21"/>
            <p:cNvSpPr>
              <a:spLocks/>
            </p:cNvSpPr>
            <p:nvPr/>
          </p:nvSpPr>
          <p:spPr bwMode="auto">
            <a:xfrm>
              <a:off x="1316" y="2313"/>
              <a:ext cx="235" cy="1576"/>
            </a:xfrm>
            <a:custGeom>
              <a:avLst/>
              <a:gdLst>
                <a:gd name="T0" fmla="*/ 2 w 289"/>
                <a:gd name="T1" fmla="*/ 2 h 1937"/>
                <a:gd name="T2" fmla="*/ 2 w 289"/>
                <a:gd name="T3" fmla="*/ 2 h 1937"/>
                <a:gd name="T4" fmla="*/ 2 w 289"/>
                <a:gd name="T5" fmla="*/ 2 h 1937"/>
                <a:gd name="T6" fmla="*/ 2 w 289"/>
                <a:gd name="T7" fmla="*/ 2 h 1937"/>
                <a:gd name="T8" fmla="*/ 2 w 289"/>
                <a:gd name="T9" fmla="*/ 2 h 1937"/>
                <a:gd name="T10" fmla="*/ 2 w 289"/>
                <a:gd name="T11" fmla="*/ 2 h 1937"/>
                <a:gd name="T12" fmla="*/ 2 w 289"/>
                <a:gd name="T13" fmla="*/ 2 h 1937"/>
                <a:gd name="T14" fmla="*/ 2 w 289"/>
                <a:gd name="T15" fmla="*/ 2 h 1937"/>
                <a:gd name="T16" fmla="*/ 2 w 289"/>
                <a:gd name="T17" fmla="*/ 2 h 1937"/>
                <a:gd name="T18" fmla="*/ 2 w 289"/>
                <a:gd name="T19" fmla="*/ 2 h 1937"/>
                <a:gd name="T20" fmla="*/ 2 w 289"/>
                <a:gd name="T21" fmla="*/ 2 h 1937"/>
                <a:gd name="T22" fmla="*/ 2 w 289"/>
                <a:gd name="T23" fmla="*/ 2 h 1937"/>
                <a:gd name="T24" fmla="*/ 2 w 289"/>
                <a:gd name="T25" fmla="*/ 2 h 1937"/>
                <a:gd name="T26" fmla="*/ 2 w 289"/>
                <a:gd name="T27" fmla="*/ 2 h 1937"/>
                <a:gd name="T28" fmla="*/ 2 w 289"/>
                <a:gd name="T29" fmla="*/ 2 h 1937"/>
                <a:gd name="T30" fmla="*/ 2 w 289"/>
                <a:gd name="T31" fmla="*/ 2 h 1937"/>
                <a:gd name="T32" fmla="*/ 2 w 289"/>
                <a:gd name="T33" fmla="*/ 2 h 1937"/>
                <a:gd name="T34" fmla="*/ 2 w 289"/>
                <a:gd name="T35" fmla="*/ 2 h 1937"/>
                <a:gd name="T36" fmla="*/ 2 w 289"/>
                <a:gd name="T37" fmla="*/ 2 h 1937"/>
                <a:gd name="T38" fmla="*/ 2 w 289"/>
                <a:gd name="T39" fmla="*/ 2 h 1937"/>
                <a:gd name="T40" fmla="*/ 2 w 289"/>
                <a:gd name="T41" fmla="*/ 2 h 1937"/>
                <a:gd name="T42" fmla="*/ 2 w 289"/>
                <a:gd name="T43" fmla="*/ 2 h 1937"/>
                <a:gd name="T44" fmla="*/ 2 w 289"/>
                <a:gd name="T45" fmla="*/ 2 h 1937"/>
                <a:gd name="T46" fmla="*/ 2 w 289"/>
                <a:gd name="T47" fmla="*/ 2 h 1937"/>
                <a:gd name="T48" fmla="*/ 2 w 289"/>
                <a:gd name="T49" fmla="*/ 2 h 1937"/>
                <a:gd name="T50" fmla="*/ 2 w 289"/>
                <a:gd name="T51" fmla="*/ 2 h 1937"/>
                <a:gd name="T52" fmla="*/ 2 w 289"/>
                <a:gd name="T53" fmla="*/ 2 h 1937"/>
                <a:gd name="T54" fmla="*/ 2 w 289"/>
                <a:gd name="T55" fmla="*/ 2 h 1937"/>
                <a:gd name="T56" fmla="*/ 2 w 289"/>
                <a:gd name="T57" fmla="*/ 2 h 1937"/>
                <a:gd name="T58" fmla="*/ 2 w 289"/>
                <a:gd name="T59" fmla="*/ 2 h 1937"/>
                <a:gd name="T60" fmla="*/ 0 w 289"/>
                <a:gd name="T61" fmla="*/ 2 h 1937"/>
                <a:gd name="T62" fmla="*/ 0 w 289"/>
                <a:gd name="T63" fmla="*/ 2 h 1937"/>
                <a:gd name="T64" fmla="*/ 2 w 289"/>
                <a:gd name="T65" fmla="*/ 2 h 1937"/>
                <a:gd name="T66" fmla="*/ 2 w 289"/>
                <a:gd name="T67" fmla="*/ 2 h 1937"/>
                <a:gd name="T68" fmla="*/ 2 w 289"/>
                <a:gd name="T69" fmla="*/ 2 h 1937"/>
                <a:gd name="T70" fmla="*/ 2 w 289"/>
                <a:gd name="T71" fmla="*/ 2 h 1937"/>
                <a:gd name="T72" fmla="*/ 2 w 289"/>
                <a:gd name="T73" fmla="*/ 2 h 19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9"/>
                <a:gd name="T112" fmla="*/ 0 h 1937"/>
                <a:gd name="T113" fmla="*/ 289 w 289"/>
                <a:gd name="T114" fmla="*/ 1937 h 19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9" h="1937">
                  <a:moveTo>
                    <a:pt x="32" y="0"/>
                  </a:moveTo>
                  <a:lnTo>
                    <a:pt x="24" y="24"/>
                  </a:lnTo>
                  <a:lnTo>
                    <a:pt x="24" y="40"/>
                  </a:lnTo>
                  <a:lnTo>
                    <a:pt x="40" y="64"/>
                  </a:lnTo>
                  <a:lnTo>
                    <a:pt x="48" y="96"/>
                  </a:lnTo>
                  <a:lnTo>
                    <a:pt x="56" y="136"/>
                  </a:lnTo>
                  <a:lnTo>
                    <a:pt x="72" y="160"/>
                  </a:lnTo>
                  <a:lnTo>
                    <a:pt x="80" y="160"/>
                  </a:lnTo>
                  <a:lnTo>
                    <a:pt x="96" y="184"/>
                  </a:lnTo>
                  <a:lnTo>
                    <a:pt x="112" y="192"/>
                  </a:lnTo>
                  <a:lnTo>
                    <a:pt x="136" y="208"/>
                  </a:lnTo>
                  <a:lnTo>
                    <a:pt x="152" y="208"/>
                  </a:lnTo>
                  <a:lnTo>
                    <a:pt x="184" y="208"/>
                  </a:lnTo>
                  <a:lnTo>
                    <a:pt x="208" y="216"/>
                  </a:lnTo>
                  <a:lnTo>
                    <a:pt x="208" y="224"/>
                  </a:lnTo>
                  <a:lnTo>
                    <a:pt x="200" y="240"/>
                  </a:lnTo>
                  <a:lnTo>
                    <a:pt x="184" y="264"/>
                  </a:lnTo>
                  <a:lnTo>
                    <a:pt x="184" y="312"/>
                  </a:lnTo>
                  <a:lnTo>
                    <a:pt x="176" y="336"/>
                  </a:lnTo>
                  <a:lnTo>
                    <a:pt x="184" y="360"/>
                  </a:lnTo>
                  <a:lnTo>
                    <a:pt x="224" y="376"/>
                  </a:lnTo>
                  <a:lnTo>
                    <a:pt x="240" y="376"/>
                  </a:lnTo>
                  <a:lnTo>
                    <a:pt x="256" y="384"/>
                  </a:lnTo>
                  <a:lnTo>
                    <a:pt x="256" y="408"/>
                  </a:lnTo>
                  <a:lnTo>
                    <a:pt x="256" y="432"/>
                  </a:lnTo>
                  <a:lnTo>
                    <a:pt x="272" y="464"/>
                  </a:lnTo>
                  <a:lnTo>
                    <a:pt x="264" y="488"/>
                  </a:lnTo>
                  <a:lnTo>
                    <a:pt x="264" y="528"/>
                  </a:lnTo>
                  <a:lnTo>
                    <a:pt x="280" y="552"/>
                  </a:lnTo>
                  <a:lnTo>
                    <a:pt x="288" y="568"/>
                  </a:lnTo>
                  <a:lnTo>
                    <a:pt x="288" y="592"/>
                  </a:lnTo>
                  <a:lnTo>
                    <a:pt x="264" y="608"/>
                  </a:lnTo>
                  <a:lnTo>
                    <a:pt x="248" y="640"/>
                  </a:lnTo>
                  <a:lnTo>
                    <a:pt x="248" y="688"/>
                  </a:lnTo>
                  <a:lnTo>
                    <a:pt x="240" y="712"/>
                  </a:lnTo>
                  <a:lnTo>
                    <a:pt x="232" y="744"/>
                  </a:lnTo>
                  <a:lnTo>
                    <a:pt x="216" y="792"/>
                  </a:lnTo>
                  <a:lnTo>
                    <a:pt x="208" y="816"/>
                  </a:lnTo>
                  <a:lnTo>
                    <a:pt x="200" y="848"/>
                  </a:lnTo>
                  <a:lnTo>
                    <a:pt x="168" y="872"/>
                  </a:lnTo>
                  <a:lnTo>
                    <a:pt x="144" y="912"/>
                  </a:lnTo>
                  <a:lnTo>
                    <a:pt x="136" y="944"/>
                  </a:lnTo>
                  <a:lnTo>
                    <a:pt x="104" y="1000"/>
                  </a:lnTo>
                  <a:lnTo>
                    <a:pt x="96" y="1024"/>
                  </a:lnTo>
                  <a:lnTo>
                    <a:pt x="88" y="1080"/>
                  </a:lnTo>
                  <a:lnTo>
                    <a:pt x="88" y="1120"/>
                  </a:lnTo>
                  <a:lnTo>
                    <a:pt x="72" y="1136"/>
                  </a:lnTo>
                  <a:lnTo>
                    <a:pt x="64" y="1160"/>
                  </a:lnTo>
                  <a:lnTo>
                    <a:pt x="72" y="1192"/>
                  </a:lnTo>
                  <a:lnTo>
                    <a:pt x="64" y="1240"/>
                  </a:lnTo>
                  <a:lnTo>
                    <a:pt x="64" y="1264"/>
                  </a:lnTo>
                  <a:lnTo>
                    <a:pt x="72" y="1280"/>
                  </a:lnTo>
                  <a:lnTo>
                    <a:pt x="64" y="1296"/>
                  </a:lnTo>
                  <a:lnTo>
                    <a:pt x="72" y="1320"/>
                  </a:lnTo>
                  <a:lnTo>
                    <a:pt x="72" y="1344"/>
                  </a:lnTo>
                  <a:lnTo>
                    <a:pt x="72" y="1376"/>
                  </a:lnTo>
                  <a:lnTo>
                    <a:pt x="56" y="1392"/>
                  </a:lnTo>
                  <a:lnTo>
                    <a:pt x="48" y="1416"/>
                  </a:lnTo>
                  <a:lnTo>
                    <a:pt x="40" y="1432"/>
                  </a:lnTo>
                  <a:lnTo>
                    <a:pt x="16" y="1464"/>
                  </a:lnTo>
                  <a:lnTo>
                    <a:pt x="8" y="1496"/>
                  </a:lnTo>
                  <a:lnTo>
                    <a:pt x="0" y="1544"/>
                  </a:lnTo>
                  <a:lnTo>
                    <a:pt x="0" y="1560"/>
                  </a:lnTo>
                  <a:lnTo>
                    <a:pt x="0" y="1592"/>
                  </a:lnTo>
                  <a:lnTo>
                    <a:pt x="16" y="1624"/>
                  </a:lnTo>
                  <a:lnTo>
                    <a:pt x="48" y="1680"/>
                  </a:lnTo>
                  <a:lnTo>
                    <a:pt x="56" y="1712"/>
                  </a:lnTo>
                  <a:lnTo>
                    <a:pt x="72" y="1744"/>
                  </a:lnTo>
                  <a:lnTo>
                    <a:pt x="72" y="1776"/>
                  </a:lnTo>
                  <a:lnTo>
                    <a:pt x="96" y="1800"/>
                  </a:lnTo>
                  <a:lnTo>
                    <a:pt x="128" y="1824"/>
                  </a:lnTo>
                  <a:lnTo>
                    <a:pt x="176" y="1872"/>
                  </a:lnTo>
                  <a:lnTo>
                    <a:pt x="192" y="1904"/>
                  </a:lnTo>
                  <a:lnTo>
                    <a:pt x="216" y="1936"/>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23" name="Freeform 22"/>
            <p:cNvSpPr>
              <a:spLocks/>
            </p:cNvSpPr>
            <p:nvPr/>
          </p:nvSpPr>
          <p:spPr bwMode="auto">
            <a:xfrm>
              <a:off x="1368" y="3726"/>
              <a:ext cx="222" cy="176"/>
            </a:xfrm>
            <a:custGeom>
              <a:avLst/>
              <a:gdLst>
                <a:gd name="T0" fmla="*/ 0 w 273"/>
                <a:gd name="T1" fmla="*/ 0 h 217"/>
                <a:gd name="T2" fmla="*/ 2 w 273"/>
                <a:gd name="T3" fmla="*/ 2 h 217"/>
                <a:gd name="T4" fmla="*/ 2 w 273"/>
                <a:gd name="T5" fmla="*/ 2 h 217"/>
                <a:gd name="T6" fmla="*/ 2 w 273"/>
                <a:gd name="T7" fmla="*/ 2 h 217"/>
                <a:gd name="T8" fmla="*/ 2 w 273"/>
                <a:gd name="T9" fmla="*/ 2 h 217"/>
                <a:gd name="T10" fmla="*/ 2 w 273"/>
                <a:gd name="T11" fmla="*/ 2 h 217"/>
                <a:gd name="T12" fmla="*/ 2 w 273"/>
                <a:gd name="T13" fmla="*/ 2 h 217"/>
                <a:gd name="T14" fmla="*/ 2 w 273"/>
                <a:gd name="T15" fmla="*/ 2 h 217"/>
                <a:gd name="T16" fmla="*/ 2 w 273"/>
                <a:gd name="T17" fmla="*/ 2 h 217"/>
                <a:gd name="T18" fmla="*/ 2 w 273"/>
                <a:gd name="T19" fmla="*/ 2 h 217"/>
                <a:gd name="T20" fmla="*/ 2 w 273"/>
                <a:gd name="T21" fmla="*/ 2 h 217"/>
                <a:gd name="T22" fmla="*/ 2 w 273"/>
                <a:gd name="T23" fmla="*/ 2 h 217"/>
                <a:gd name="T24" fmla="*/ 2 w 273"/>
                <a:gd name="T25" fmla="*/ 2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3"/>
                <a:gd name="T40" fmla="*/ 0 h 217"/>
                <a:gd name="T41" fmla="*/ 273 w 273"/>
                <a:gd name="T42" fmla="*/ 217 h 2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3" h="217">
                  <a:moveTo>
                    <a:pt x="0" y="0"/>
                  </a:moveTo>
                  <a:lnTo>
                    <a:pt x="24" y="8"/>
                  </a:lnTo>
                  <a:lnTo>
                    <a:pt x="64" y="32"/>
                  </a:lnTo>
                  <a:lnTo>
                    <a:pt x="88" y="40"/>
                  </a:lnTo>
                  <a:lnTo>
                    <a:pt x="104" y="56"/>
                  </a:lnTo>
                  <a:lnTo>
                    <a:pt x="144" y="56"/>
                  </a:lnTo>
                  <a:lnTo>
                    <a:pt x="176" y="72"/>
                  </a:lnTo>
                  <a:lnTo>
                    <a:pt x="200" y="112"/>
                  </a:lnTo>
                  <a:lnTo>
                    <a:pt x="208" y="136"/>
                  </a:lnTo>
                  <a:lnTo>
                    <a:pt x="232" y="152"/>
                  </a:lnTo>
                  <a:lnTo>
                    <a:pt x="256" y="168"/>
                  </a:lnTo>
                  <a:lnTo>
                    <a:pt x="272" y="200"/>
                  </a:lnTo>
                  <a:lnTo>
                    <a:pt x="264" y="216"/>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24" name="Freeform 23"/>
            <p:cNvSpPr>
              <a:spLocks/>
            </p:cNvSpPr>
            <p:nvPr/>
          </p:nvSpPr>
          <p:spPr bwMode="auto">
            <a:xfrm>
              <a:off x="1120" y="3368"/>
              <a:ext cx="196" cy="222"/>
            </a:xfrm>
            <a:custGeom>
              <a:avLst/>
              <a:gdLst>
                <a:gd name="T0" fmla="*/ 2 w 241"/>
                <a:gd name="T1" fmla="*/ 2 h 273"/>
                <a:gd name="T2" fmla="*/ 2 w 241"/>
                <a:gd name="T3" fmla="*/ 2 h 273"/>
                <a:gd name="T4" fmla="*/ 2 w 241"/>
                <a:gd name="T5" fmla="*/ 2 h 273"/>
                <a:gd name="T6" fmla="*/ 2 w 241"/>
                <a:gd name="T7" fmla="*/ 2 h 273"/>
                <a:gd name="T8" fmla="*/ 2 w 241"/>
                <a:gd name="T9" fmla="*/ 2 h 273"/>
                <a:gd name="T10" fmla="*/ 2 w 241"/>
                <a:gd name="T11" fmla="*/ 2 h 273"/>
                <a:gd name="T12" fmla="*/ 2 w 241"/>
                <a:gd name="T13" fmla="*/ 2 h 273"/>
                <a:gd name="T14" fmla="*/ 2 w 241"/>
                <a:gd name="T15" fmla="*/ 2 h 273"/>
                <a:gd name="T16" fmla="*/ 2 w 241"/>
                <a:gd name="T17" fmla="*/ 2 h 273"/>
                <a:gd name="T18" fmla="*/ 0 w 241"/>
                <a:gd name="T19" fmla="*/ 2 h 273"/>
                <a:gd name="T20" fmla="*/ 2 w 241"/>
                <a:gd name="T21" fmla="*/ 2 h 273"/>
                <a:gd name="T22" fmla="*/ 2 w 241"/>
                <a:gd name="T23" fmla="*/ 0 h 2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1"/>
                <a:gd name="T37" fmla="*/ 0 h 273"/>
                <a:gd name="T38" fmla="*/ 241 w 241"/>
                <a:gd name="T39" fmla="*/ 273 h 2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1" h="273">
                  <a:moveTo>
                    <a:pt x="240" y="264"/>
                  </a:moveTo>
                  <a:lnTo>
                    <a:pt x="208" y="272"/>
                  </a:lnTo>
                  <a:lnTo>
                    <a:pt x="176" y="264"/>
                  </a:lnTo>
                  <a:lnTo>
                    <a:pt x="144" y="256"/>
                  </a:lnTo>
                  <a:lnTo>
                    <a:pt x="128" y="224"/>
                  </a:lnTo>
                  <a:lnTo>
                    <a:pt x="88" y="184"/>
                  </a:lnTo>
                  <a:lnTo>
                    <a:pt x="64" y="152"/>
                  </a:lnTo>
                  <a:lnTo>
                    <a:pt x="40" y="144"/>
                  </a:lnTo>
                  <a:lnTo>
                    <a:pt x="8" y="104"/>
                  </a:lnTo>
                  <a:lnTo>
                    <a:pt x="0" y="56"/>
                  </a:lnTo>
                  <a:lnTo>
                    <a:pt x="8" y="16"/>
                  </a:lnTo>
                  <a:lnTo>
                    <a:pt x="8"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25" name="Freeform 24"/>
            <p:cNvSpPr>
              <a:spLocks/>
            </p:cNvSpPr>
            <p:nvPr/>
          </p:nvSpPr>
          <p:spPr bwMode="auto">
            <a:xfrm>
              <a:off x="749" y="3179"/>
              <a:ext cx="372" cy="248"/>
            </a:xfrm>
            <a:custGeom>
              <a:avLst/>
              <a:gdLst>
                <a:gd name="T0" fmla="*/ 2 w 457"/>
                <a:gd name="T1" fmla="*/ 2 h 305"/>
                <a:gd name="T2" fmla="*/ 2 w 457"/>
                <a:gd name="T3" fmla="*/ 2 h 305"/>
                <a:gd name="T4" fmla="*/ 2 w 457"/>
                <a:gd name="T5" fmla="*/ 2 h 305"/>
                <a:gd name="T6" fmla="*/ 2 w 457"/>
                <a:gd name="T7" fmla="*/ 2 h 305"/>
                <a:gd name="T8" fmla="*/ 2 w 457"/>
                <a:gd name="T9" fmla="*/ 2 h 305"/>
                <a:gd name="T10" fmla="*/ 2 w 457"/>
                <a:gd name="T11" fmla="*/ 2 h 305"/>
                <a:gd name="T12" fmla="*/ 2 w 457"/>
                <a:gd name="T13" fmla="*/ 2 h 305"/>
                <a:gd name="T14" fmla="*/ 2 w 457"/>
                <a:gd name="T15" fmla="*/ 2 h 305"/>
                <a:gd name="T16" fmla="*/ 2 w 457"/>
                <a:gd name="T17" fmla="*/ 2 h 305"/>
                <a:gd name="T18" fmla="*/ 2 w 457"/>
                <a:gd name="T19" fmla="*/ 2 h 305"/>
                <a:gd name="T20" fmla="*/ 2 w 457"/>
                <a:gd name="T21" fmla="*/ 2 h 305"/>
                <a:gd name="T22" fmla="*/ 2 w 457"/>
                <a:gd name="T23" fmla="*/ 2 h 305"/>
                <a:gd name="T24" fmla="*/ 2 w 457"/>
                <a:gd name="T25" fmla="*/ 2 h 305"/>
                <a:gd name="T26" fmla="*/ 2 w 457"/>
                <a:gd name="T27" fmla="*/ 2 h 305"/>
                <a:gd name="T28" fmla="*/ 2 w 457"/>
                <a:gd name="T29" fmla="*/ 2 h 305"/>
                <a:gd name="T30" fmla="*/ 2 w 457"/>
                <a:gd name="T31" fmla="*/ 2 h 305"/>
                <a:gd name="T32" fmla="*/ 2 w 457"/>
                <a:gd name="T33" fmla="*/ 2 h 305"/>
                <a:gd name="T34" fmla="*/ 2 w 457"/>
                <a:gd name="T35" fmla="*/ 2 h 305"/>
                <a:gd name="T36" fmla="*/ 2 w 457"/>
                <a:gd name="T37" fmla="*/ 2 h 305"/>
                <a:gd name="T38" fmla="*/ 2 w 457"/>
                <a:gd name="T39" fmla="*/ 0 h 305"/>
                <a:gd name="T40" fmla="*/ 2 w 457"/>
                <a:gd name="T41" fmla="*/ 2 h 305"/>
                <a:gd name="T42" fmla="*/ 2 w 457"/>
                <a:gd name="T43" fmla="*/ 2 h 305"/>
                <a:gd name="T44" fmla="*/ 2 w 457"/>
                <a:gd name="T45" fmla="*/ 2 h 305"/>
                <a:gd name="T46" fmla="*/ 2 w 457"/>
                <a:gd name="T47" fmla="*/ 2 h 305"/>
                <a:gd name="T48" fmla="*/ 2 w 457"/>
                <a:gd name="T49" fmla="*/ 2 h 305"/>
                <a:gd name="T50" fmla="*/ 2 w 457"/>
                <a:gd name="T51" fmla="*/ 2 h 305"/>
                <a:gd name="T52" fmla="*/ 0 w 457"/>
                <a:gd name="T53" fmla="*/ 2 h 3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57"/>
                <a:gd name="T82" fmla="*/ 0 h 305"/>
                <a:gd name="T83" fmla="*/ 457 w 457"/>
                <a:gd name="T84" fmla="*/ 305 h 3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57" h="305">
                  <a:moveTo>
                    <a:pt x="456" y="304"/>
                  </a:moveTo>
                  <a:lnTo>
                    <a:pt x="456" y="288"/>
                  </a:lnTo>
                  <a:lnTo>
                    <a:pt x="440" y="264"/>
                  </a:lnTo>
                  <a:lnTo>
                    <a:pt x="440" y="248"/>
                  </a:lnTo>
                  <a:lnTo>
                    <a:pt x="432" y="216"/>
                  </a:lnTo>
                  <a:lnTo>
                    <a:pt x="432" y="184"/>
                  </a:lnTo>
                  <a:lnTo>
                    <a:pt x="432" y="144"/>
                  </a:lnTo>
                  <a:lnTo>
                    <a:pt x="432" y="112"/>
                  </a:lnTo>
                  <a:lnTo>
                    <a:pt x="400" y="104"/>
                  </a:lnTo>
                  <a:lnTo>
                    <a:pt x="368" y="80"/>
                  </a:lnTo>
                  <a:lnTo>
                    <a:pt x="344" y="56"/>
                  </a:lnTo>
                  <a:lnTo>
                    <a:pt x="288" y="32"/>
                  </a:lnTo>
                  <a:lnTo>
                    <a:pt x="248" y="40"/>
                  </a:lnTo>
                  <a:lnTo>
                    <a:pt x="216" y="40"/>
                  </a:lnTo>
                  <a:lnTo>
                    <a:pt x="200" y="40"/>
                  </a:lnTo>
                  <a:lnTo>
                    <a:pt x="168" y="40"/>
                  </a:lnTo>
                  <a:lnTo>
                    <a:pt x="160" y="32"/>
                  </a:lnTo>
                  <a:lnTo>
                    <a:pt x="160" y="16"/>
                  </a:lnTo>
                  <a:lnTo>
                    <a:pt x="128" y="24"/>
                  </a:lnTo>
                  <a:lnTo>
                    <a:pt x="112" y="0"/>
                  </a:lnTo>
                  <a:lnTo>
                    <a:pt x="88" y="8"/>
                  </a:lnTo>
                  <a:lnTo>
                    <a:pt x="72" y="32"/>
                  </a:lnTo>
                  <a:lnTo>
                    <a:pt x="56" y="40"/>
                  </a:lnTo>
                  <a:lnTo>
                    <a:pt x="48" y="24"/>
                  </a:lnTo>
                  <a:lnTo>
                    <a:pt x="40" y="16"/>
                  </a:lnTo>
                  <a:lnTo>
                    <a:pt x="16" y="16"/>
                  </a:lnTo>
                  <a:lnTo>
                    <a:pt x="0" y="4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26" name="Freeform 25"/>
            <p:cNvSpPr>
              <a:spLocks/>
            </p:cNvSpPr>
            <p:nvPr/>
          </p:nvSpPr>
          <p:spPr bwMode="auto">
            <a:xfrm>
              <a:off x="1218" y="3609"/>
              <a:ext cx="111" cy="222"/>
            </a:xfrm>
            <a:custGeom>
              <a:avLst/>
              <a:gdLst>
                <a:gd name="T0" fmla="*/ 0 w 137"/>
                <a:gd name="T1" fmla="*/ 0 h 273"/>
                <a:gd name="T2" fmla="*/ 2 w 137"/>
                <a:gd name="T3" fmla="*/ 2 h 273"/>
                <a:gd name="T4" fmla="*/ 2 w 137"/>
                <a:gd name="T5" fmla="*/ 2 h 273"/>
                <a:gd name="T6" fmla="*/ 2 w 137"/>
                <a:gd name="T7" fmla="*/ 2 h 273"/>
                <a:gd name="T8" fmla="*/ 2 w 137"/>
                <a:gd name="T9" fmla="*/ 2 h 273"/>
                <a:gd name="T10" fmla="*/ 2 w 137"/>
                <a:gd name="T11" fmla="*/ 2 h 273"/>
                <a:gd name="T12" fmla="*/ 2 w 137"/>
                <a:gd name="T13" fmla="*/ 2 h 273"/>
                <a:gd name="T14" fmla="*/ 2 w 137"/>
                <a:gd name="T15" fmla="*/ 2 h 273"/>
                <a:gd name="T16" fmla="*/ 2 w 137"/>
                <a:gd name="T17" fmla="*/ 2 h 273"/>
                <a:gd name="T18" fmla="*/ 2 w 137"/>
                <a:gd name="T19" fmla="*/ 2 h 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
                <a:gd name="T31" fmla="*/ 0 h 273"/>
                <a:gd name="T32" fmla="*/ 137 w 137"/>
                <a:gd name="T33" fmla="*/ 273 h 2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 h="273">
                  <a:moveTo>
                    <a:pt x="0" y="0"/>
                  </a:moveTo>
                  <a:lnTo>
                    <a:pt x="32" y="16"/>
                  </a:lnTo>
                  <a:lnTo>
                    <a:pt x="48" y="48"/>
                  </a:lnTo>
                  <a:lnTo>
                    <a:pt x="64" y="96"/>
                  </a:lnTo>
                  <a:lnTo>
                    <a:pt x="64" y="136"/>
                  </a:lnTo>
                  <a:lnTo>
                    <a:pt x="88" y="160"/>
                  </a:lnTo>
                  <a:lnTo>
                    <a:pt x="88" y="192"/>
                  </a:lnTo>
                  <a:lnTo>
                    <a:pt x="96" y="224"/>
                  </a:lnTo>
                  <a:lnTo>
                    <a:pt x="128" y="248"/>
                  </a:lnTo>
                  <a:lnTo>
                    <a:pt x="136" y="272"/>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27" name="Freeform 26"/>
            <p:cNvSpPr>
              <a:spLocks/>
            </p:cNvSpPr>
            <p:nvPr/>
          </p:nvSpPr>
          <p:spPr bwMode="auto">
            <a:xfrm>
              <a:off x="1094" y="3166"/>
              <a:ext cx="235" cy="678"/>
            </a:xfrm>
            <a:custGeom>
              <a:avLst/>
              <a:gdLst>
                <a:gd name="T0" fmla="*/ 2 w 289"/>
                <a:gd name="T1" fmla="*/ 2 h 833"/>
                <a:gd name="T2" fmla="*/ 2 w 289"/>
                <a:gd name="T3" fmla="*/ 2 h 833"/>
                <a:gd name="T4" fmla="*/ 2 w 289"/>
                <a:gd name="T5" fmla="*/ 2 h 833"/>
                <a:gd name="T6" fmla="*/ 2 w 289"/>
                <a:gd name="T7" fmla="*/ 2 h 833"/>
                <a:gd name="T8" fmla="*/ 2 w 289"/>
                <a:gd name="T9" fmla="*/ 2 h 833"/>
                <a:gd name="T10" fmla="*/ 2 w 289"/>
                <a:gd name="T11" fmla="*/ 2 h 833"/>
                <a:gd name="T12" fmla="*/ 2 w 289"/>
                <a:gd name="T13" fmla="*/ 2 h 833"/>
                <a:gd name="T14" fmla="*/ 2 w 289"/>
                <a:gd name="T15" fmla="*/ 2 h 833"/>
                <a:gd name="T16" fmla="*/ 2 w 289"/>
                <a:gd name="T17" fmla="*/ 2 h 833"/>
                <a:gd name="T18" fmla="*/ 2 w 289"/>
                <a:gd name="T19" fmla="*/ 2 h 833"/>
                <a:gd name="T20" fmla="*/ 2 w 289"/>
                <a:gd name="T21" fmla="*/ 2 h 833"/>
                <a:gd name="T22" fmla="*/ 2 w 289"/>
                <a:gd name="T23" fmla="*/ 2 h 833"/>
                <a:gd name="T24" fmla="*/ 2 w 289"/>
                <a:gd name="T25" fmla="*/ 2 h 833"/>
                <a:gd name="T26" fmla="*/ 2 w 289"/>
                <a:gd name="T27" fmla="*/ 2 h 833"/>
                <a:gd name="T28" fmla="*/ 2 w 289"/>
                <a:gd name="T29" fmla="*/ 2 h 833"/>
                <a:gd name="T30" fmla="*/ 2 w 289"/>
                <a:gd name="T31" fmla="*/ 2 h 833"/>
                <a:gd name="T32" fmla="*/ 2 w 289"/>
                <a:gd name="T33" fmla="*/ 2 h 833"/>
                <a:gd name="T34" fmla="*/ 2 w 289"/>
                <a:gd name="T35" fmla="*/ 2 h 833"/>
                <a:gd name="T36" fmla="*/ 2 w 289"/>
                <a:gd name="T37" fmla="*/ 2 h 833"/>
                <a:gd name="T38" fmla="*/ 2 w 289"/>
                <a:gd name="T39" fmla="*/ 2 h 833"/>
                <a:gd name="T40" fmla="*/ 2 w 289"/>
                <a:gd name="T41" fmla="*/ 2 h 833"/>
                <a:gd name="T42" fmla="*/ 2 w 289"/>
                <a:gd name="T43" fmla="*/ 2 h 833"/>
                <a:gd name="T44" fmla="*/ 2 w 289"/>
                <a:gd name="T45" fmla="*/ 2 h 833"/>
                <a:gd name="T46" fmla="*/ 2 w 289"/>
                <a:gd name="T47" fmla="*/ 2 h 833"/>
                <a:gd name="T48" fmla="*/ 2 w 289"/>
                <a:gd name="T49" fmla="*/ 2 h 833"/>
                <a:gd name="T50" fmla="*/ 2 w 289"/>
                <a:gd name="T51" fmla="*/ 2 h 833"/>
                <a:gd name="T52" fmla="*/ 2 w 289"/>
                <a:gd name="T53" fmla="*/ 2 h 833"/>
                <a:gd name="T54" fmla="*/ 2 w 289"/>
                <a:gd name="T55" fmla="*/ 2 h 833"/>
                <a:gd name="T56" fmla="*/ 0 w 289"/>
                <a:gd name="T57" fmla="*/ 0 h 8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9"/>
                <a:gd name="T88" fmla="*/ 0 h 833"/>
                <a:gd name="T89" fmla="*/ 289 w 289"/>
                <a:gd name="T90" fmla="*/ 833 h 8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9" h="833">
                  <a:moveTo>
                    <a:pt x="288" y="832"/>
                  </a:moveTo>
                  <a:lnTo>
                    <a:pt x="280" y="784"/>
                  </a:lnTo>
                  <a:lnTo>
                    <a:pt x="272" y="712"/>
                  </a:lnTo>
                  <a:lnTo>
                    <a:pt x="264" y="672"/>
                  </a:lnTo>
                  <a:lnTo>
                    <a:pt x="264" y="632"/>
                  </a:lnTo>
                  <a:lnTo>
                    <a:pt x="264" y="560"/>
                  </a:lnTo>
                  <a:lnTo>
                    <a:pt x="232" y="520"/>
                  </a:lnTo>
                  <a:lnTo>
                    <a:pt x="248" y="480"/>
                  </a:lnTo>
                  <a:lnTo>
                    <a:pt x="248" y="424"/>
                  </a:lnTo>
                  <a:lnTo>
                    <a:pt x="232" y="392"/>
                  </a:lnTo>
                  <a:lnTo>
                    <a:pt x="232" y="368"/>
                  </a:lnTo>
                  <a:lnTo>
                    <a:pt x="232" y="360"/>
                  </a:lnTo>
                  <a:lnTo>
                    <a:pt x="208" y="344"/>
                  </a:lnTo>
                  <a:lnTo>
                    <a:pt x="192" y="328"/>
                  </a:lnTo>
                  <a:lnTo>
                    <a:pt x="200" y="304"/>
                  </a:lnTo>
                  <a:lnTo>
                    <a:pt x="208" y="280"/>
                  </a:lnTo>
                  <a:lnTo>
                    <a:pt x="208" y="248"/>
                  </a:lnTo>
                  <a:lnTo>
                    <a:pt x="208" y="216"/>
                  </a:lnTo>
                  <a:lnTo>
                    <a:pt x="208" y="192"/>
                  </a:lnTo>
                  <a:lnTo>
                    <a:pt x="168" y="160"/>
                  </a:lnTo>
                  <a:lnTo>
                    <a:pt x="152" y="120"/>
                  </a:lnTo>
                  <a:lnTo>
                    <a:pt x="112" y="96"/>
                  </a:lnTo>
                  <a:lnTo>
                    <a:pt x="96" y="88"/>
                  </a:lnTo>
                  <a:lnTo>
                    <a:pt x="80" y="88"/>
                  </a:lnTo>
                  <a:lnTo>
                    <a:pt x="72" y="64"/>
                  </a:lnTo>
                  <a:lnTo>
                    <a:pt x="56" y="48"/>
                  </a:lnTo>
                  <a:lnTo>
                    <a:pt x="24" y="48"/>
                  </a:lnTo>
                  <a:lnTo>
                    <a:pt x="24" y="16"/>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28" name="Freeform 27"/>
            <p:cNvSpPr>
              <a:spLocks/>
            </p:cNvSpPr>
            <p:nvPr/>
          </p:nvSpPr>
          <p:spPr bwMode="auto">
            <a:xfrm>
              <a:off x="1088" y="3094"/>
              <a:ext cx="105" cy="151"/>
            </a:xfrm>
            <a:custGeom>
              <a:avLst/>
              <a:gdLst>
                <a:gd name="T0" fmla="*/ 0 w 129"/>
                <a:gd name="T1" fmla="*/ 0 h 185"/>
                <a:gd name="T2" fmla="*/ 2 w 129"/>
                <a:gd name="T3" fmla="*/ 2 h 185"/>
                <a:gd name="T4" fmla="*/ 2 w 129"/>
                <a:gd name="T5" fmla="*/ 2 h 185"/>
                <a:gd name="T6" fmla="*/ 2 w 129"/>
                <a:gd name="T7" fmla="*/ 2 h 185"/>
                <a:gd name="T8" fmla="*/ 2 w 129"/>
                <a:gd name="T9" fmla="*/ 2 h 185"/>
                <a:gd name="T10" fmla="*/ 2 w 129"/>
                <a:gd name="T11" fmla="*/ 2 h 185"/>
                <a:gd name="T12" fmla="*/ 2 w 129"/>
                <a:gd name="T13" fmla="*/ 2 h 185"/>
                <a:gd name="T14" fmla="*/ 2 w 129"/>
                <a:gd name="T15" fmla="*/ 2 h 185"/>
                <a:gd name="T16" fmla="*/ 2 w 129"/>
                <a:gd name="T17" fmla="*/ 2 h 185"/>
                <a:gd name="T18" fmla="*/ 2 w 129"/>
                <a:gd name="T19" fmla="*/ 2 h 185"/>
                <a:gd name="T20" fmla="*/ 2 w 129"/>
                <a:gd name="T21" fmla="*/ 2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
                <a:gd name="T34" fmla="*/ 0 h 185"/>
                <a:gd name="T35" fmla="*/ 129 w 129"/>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 h="185">
                  <a:moveTo>
                    <a:pt x="0" y="0"/>
                  </a:moveTo>
                  <a:lnTo>
                    <a:pt x="16" y="32"/>
                  </a:lnTo>
                  <a:lnTo>
                    <a:pt x="48" y="40"/>
                  </a:lnTo>
                  <a:lnTo>
                    <a:pt x="56" y="56"/>
                  </a:lnTo>
                  <a:lnTo>
                    <a:pt x="72" y="72"/>
                  </a:lnTo>
                  <a:lnTo>
                    <a:pt x="72" y="96"/>
                  </a:lnTo>
                  <a:lnTo>
                    <a:pt x="96" y="96"/>
                  </a:lnTo>
                  <a:lnTo>
                    <a:pt x="112" y="104"/>
                  </a:lnTo>
                  <a:lnTo>
                    <a:pt x="112" y="128"/>
                  </a:lnTo>
                  <a:lnTo>
                    <a:pt x="120" y="152"/>
                  </a:lnTo>
                  <a:lnTo>
                    <a:pt x="128" y="184"/>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29" name="Freeform 28"/>
            <p:cNvSpPr>
              <a:spLocks/>
            </p:cNvSpPr>
            <p:nvPr/>
          </p:nvSpPr>
          <p:spPr bwMode="auto">
            <a:xfrm>
              <a:off x="925" y="2899"/>
              <a:ext cx="346" cy="437"/>
            </a:xfrm>
            <a:custGeom>
              <a:avLst/>
              <a:gdLst>
                <a:gd name="T0" fmla="*/ 2 w 425"/>
                <a:gd name="T1" fmla="*/ 2 h 537"/>
                <a:gd name="T2" fmla="*/ 2 w 425"/>
                <a:gd name="T3" fmla="*/ 2 h 537"/>
                <a:gd name="T4" fmla="*/ 2 w 425"/>
                <a:gd name="T5" fmla="*/ 2 h 537"/>
                <a:gd name="T6" fmla="*/ 2 w 425"/>
                <a:gd name="T7" fmla="*/ 2 h 537"/>
                <a:gd name="T8" fmla="*/ 2 w 425"/>
                <a:gd name="T9" fmla="*/ 2 h 537"/>
                <a:gd name="T10" fmla="*/ 2 w 425"/>
                <a:gd name="T11" fmla="*/ 2 h 537"/>
                <a:gd name="T12" fmla="*/ 2 w 425"/>
                <a:gd name="T13" fmla="*/ 2 h 537"/>
                <a:gd name="T14" fmla="*/ 2 w 425"/>
                <a:gd name="T15" fmla="*/ 2 h 537"/>
                <a:gd name="T16" fmla="*/ 2 w 425"/>
                <a:gd name="T17" fmla="*/ 2 h 537"/>
                <a:gd name="T18" fmla="*/ 2 w 425"/>
                <a:gd name="T19" fmla="*/ 2 h 537"/>
                <a:gd name="T20" fmla="*/ 2 w 425"/>
                <a:gd name="T21" fmla="*/ 2 h 537"/>
                <a:gd name="T22" fmla="*/ 2 w 425"/>
                <a:gd name="T23" fmla="*/ 2 h 537"/>
                <a:gd name="T24" fmla="*/ 2 w 425"/>
                <a:gd name="T25" fmla="*/ 2 h 537"/>
                <a:gd name="T26" fmla="*/ 2 w 425"/>
                <a:gd name="T27" fmla="*/ 2 h 537"/>
                <a:gd name="T28" fmla="*/ 2 w 425"/>
                <a:gd name="T29" fmla="*/ 2 h 537"/>
                <a:gd name="T30" fmla="*/ 2 w 425"/>
                <a:gd name="T31" fmla="*/ 2 h 537"/>
                <a:gd name="T32" fmla="*/ 2 w 425"/>
                <a:gd name="T33" fmla="*/ 2 h 537"/>
                <a:gd name="T34" fmla="*/ 2 w 425"/>
                <a:gd name="T35" fmla="*/ 2 h 537"/>
                <a:gd name="T36" fmla="*/ 2 w 425"/>
                <a:gd name="T37" fmla="*/ 2 h 537"/>
                <a:gd name="T38" fmla="*/ 2 w 425"/>
                <a:gd name="T39" fmla="*/ 2 h 537"/>
                <a:gd name="T40" fmla="*/ 2 w 425"/>
                <a:gd name="T41" fmla="*/ 2 h 537"/>
                <a:gd name="T42" fmla="*/ 2 w 425"/>
                <a:gd name="T43" fmla="*/ 2 h 537"/>
                <a:gd name="T44" fmla="*/ 0 w 425"/>
                <a:gd name="T45" fmla="*/ 0 h 5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5"/>
                <a:gd name="T70" fmla="*/ 0 h 537"/>
                <a:gd name="T71" fmla="*/ 425 w 425"/>
                <a:gd name="T72" fmla="*/ 537 h 53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5" h="537">
                  <a:moveTo>
                    <a:pt x="416" y="536"/>
                  </a:moveTo>
                  <a:lnTo>
                    <a:pt x="416" y="504"/>
                  </a:lnTo>
                  <a:lnTo>
                    <a:pt x="416" y="480"/>
                  </a:lnTo>
                  <a:lnTo>
                    <a:pt x="424" y="448"/>
                  </a:lnTo>
                  <a:lnTo>
                    <a:pt x="424" y="416"/>
                  </a:lnTo>
                  <a:lnTo>
                    <a:pt x="416" y="392"/>
                  </a:lnTo>
                  <a:lnTo>
                    <a:pt x="392" y="352"/>
                  </a:lnTo>
                  <a:lnTo>
                    <a:pt x="384" y="288"/>
                  </a:lnTo>
                  <a:lnTo>
                    <a:pt x="376" y="264"/>
                  </a:lnTo>
                  <a:lnTo>
                    <a:pt x="352" y="240"/>
                  </a:lnTo>
                  <a:lnTo>
                    <a:pt x="336" y="224"/>
                  </a:lnTo>
                  <a:lnTo>
                    <a:pt x="336" y="200"/>
                  </a:lnTo>
                  <a:lnTo>
                    <a:pt x="336" y="160"/>
                  </a:lnTo>
                  <a:lnTo>
                    <a:pt x="312" y="128"/>
                  </a:lnTo>
                  <a:lnTo>
                    <a:pt x="264" y="112"/>
                  </a:lnTo>
                  <a:lnTo>
                    <a:pt x="216" y="112"/>
                  </a:lnTo>
                  <a:lnTo>
                    <a:pt x="176" y="120"/>
                  </a:lnTo>
                  <a:lnTo>
                    <a:pt x="144" y="112"/>
                  </a:lnTo>
                  <a:lnTo>
                    <a:pt x="120" y="96"/>
                  </a:lnTo>
                  <a:lnTo>
                    <a:pt x="88" y="56"/>
                  </a:lnTo>
                  <a:lnTo>
                    <a:pt x="64" y="32"/>
                  </a:lnTo>
                  <a:lnTo>
                    <a:pt x="32" y="8"/>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30" name="Freeform 29"/>
            <p:cNvSpPr>
              <a:spLocks/>
            </p:cNvSpPr>
            <p:nvPr/>
          </p:nvSpPr>
          <p:spPr bwMode="auto">
            <a:xfrm>
              <a:off x="1153" y="3094"/>
              <a:ext cx="27" cy="86"/>
            </a:xfrm>
            <a:custGeom>
              <a:avLst/>
              <a:gdLst>
                <a:gd name="T0" fmla="*/ 0 w 33"/>
                <a:gd name="T1" fmla="*/ 0 h 105"/>
                <a:gd name="T2" fmla="*/ 2 w 33"/>
                <a:gd name="T3" fmla="*/ 2 h 105"/>
                <a:gd name="T4" fmla="*/ 2 w 33"/>
                <a:gd name="T5" fmla="*/ 2 h 105"/>
                <a:gd name="T6" fmla="*/ 2 w 33"/>
                <a:gd name="T7" fmla="*/ 2 h 105"/>
                <a:gd name="T8" fmla="*/ 2 w 33"/>
                <a:gd name="T9" fmla="*/ 2 h 105"/>
                <a:gd name="T10" fmla="*/ 0 60000 65536"/>
                <a:gd name="T11" fmla="*/ 0 60000 65536"/>
                <a:gd name="T12" fmla="*/ 0 60000 65536"/>
                <a:gd name="T13" fmla="*/ 0 60000 65536"/>
                <a:gd name="T14" fmla="*/ 0 60000 65536"/>
                <a:gd name="T15" fmla="*/ 0 w 33"/>
                <a:gd name="T16" fmla="*/ 0 h 105"/>
                <a:gd name="T17" fmla="*/ 33 w 33"/>
                <a:gd name="T18" fmla="*/ 105 h 105"/>
              </a:gdLst>
              <a:ahLst/>
              <a:cxnLst>
                <a:cxn ang="T10">
                  <a:pos x="T0" y="T1"/>
                </a:cxn>
                <a:cxn ang="T11">
                  <a:pos x="T2" y="T3"/>
                </a:cxn>
                <a:cxn ang="T12">
                  <a:pos x="T4" y="T5"/>
                </a:cxn>
                <a:cxn ang="T13">
                  <a:pos x="T6" y="T7"/>
                </a:cxn>
                <a:cxn ang="T14">
                  <a:pos x="T8" y="T9"/>
                </a:cxn>
              </a:cxnLst>
              <a:rect l="T15" t="T16" r="T17" b="T18"/>
              <a:pathLst>
                <a:path w="33" h="105">
                  <a:moveTo>
                    <a:pt x="0" y="0"/>
                  </a:moveTo>
                  <a:lnTo>
                    <a:pt x="32" y="56"/>
                  </a:lnTo>
                  <a:lnTo>
                    <a:pt x="32" y="72"/>
                  </a:lnTo>
                  <a:lnTo>
                    <a:pt x="16" y="88"/>
                  </a:lnTo>
                  <a:lnTo>
                    <a:pt x="16" y="104"/>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31" name="Freeform 30"/>
            <p:cNvSpPr>
              <a:spLocks/>
            </p:cNvSpPr>
            <p:nvPr/>
          </p:nvSpPr>
          <p:spPr bwMode="auto">
            <a:xfrm>
              <a:off x="1264" y="3094"/>
              <a:ext cx="124" cy="118"/>
            </a:xfrm>
            <a:custGeom>
              <a:avLst/>
              <a:gdLst>
                <a:gd name="T0" fmla="*/ 2 w 153"/>
                <a:gd name="T1" fmla="*/ 2 h 145"/>
                <a:gd name="T2" fmla="*/ 2 w 153"/>
                <a:gd name="T3" fmla="*/ 2 h 145"/>
                <a:gd name="T4" fmla="*/ 2 w 153"/>
                <a:gd name="T5" fmla="*/ 2 h 145"/>
                <a:gd name="T6" fmla="*/ 2 w 153"/>
                <a:gd name="T7" fmla="*/ 2 h 145"/>
                <a:gd name="T8" fmla="*/ 2 w 153"/>
                <a:gd name="T9" fmla="*/ 2 h 145"/>
                <a:gd name="T10" fmla="*/ 2 w 153"/>
                <a:gd name="T11" fmla="*/ 2 h 145"/>
                <a:gd name="T12" fmla="*/ 2 w 153"/>
                <a:gd name="T13" fmla="*/ 2 h 145"/>
                <a:gd name="T14" fmla="*/ 2 w 153"/>
                <a:gd name="T15" fmla="*/ 2 h 145"/>
                <a:gd name="T16" fmla="*/ 0 w 153"/>
                <a:gd name="T17" fmla="*/ 2 h 145"/>
                <a:gd name="T18" fmla="*/ 2 w 153"/>
                <a:gd name="T19" fmla="*/ 0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145"/>
                <a:gd name="T32" fmla="*/ 153 w 153"/>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145">
                  <a:moveTo>
                    <a:pt x="152" y="144"/>
                  </a:moveTo>
                  <a:lnTo>
                    <a:pt x="112" y="136"/>
                  </a:lnTo>
                  <a:lnTo>
                    <a:pt x="88" y="136"/>
                  </a:lnTo>
                  <a:lnTo>
                    <a:pt x="72" y="112"/>
                  </a:lnTo>
                  <a:lnTo>
                    <a:pt x="48" y="104"/>
                  </a:lnTo>
                  <a:lnTo>
                    <a:pt x="24" y="80"/>
                  </a:lnTo>
                  <a:lnTo>
                    <a:pt x="16" y="48"/>
                  </a:lnTo>
                  <a:lnTo>
                    <a:pt x="8" y="32"/>
                  </a:lnTo>
                  <a:lnTo>
                    <a:pt x="0" y="16"/>
                  </a:lnTo>
                  <a:lnTo>
                    <a:pt x="24"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32" name="Freeform 31"/>
            <p:cNvSpPr>
              <a:spLocks/>
            </p:cNvSpPr>
            <p:nvPr/>
          </p:nvSpPr>
          <p:spPr bwMode="auto">
            <a:xfrm>
              <a:off x="1465" y="3094"/>
              <a:ext cx="53" cy="105"/>
            </a:xfrm>
            <a:custGeom>
              <a:avLst/>
              <a:gdLst>
                <a:gd name="T0" fmla="*/ 2 w 65"/>
                <a:gd name="T1" fmla="*/ 0 h 129"/>
                <a:gd name="T2" fmla="*/ 0 w 65"/>
                <a:gd name="T3" fmla="*/ 2 h 129"/>
                <a:gd name="T4" fmla="*/ 0 w 65"/>
                <a:gd name="T5" fmla="*/ 2 h 129"/>
                <a:gd name="T6" fmla="*/ 2 w 65"/>
                <a:gd name="T7" fmla="*/ 2 h 129"/>
                <a:gd name="T8" fmla="*/ 2 w 65"/>
                <a:gd name="T9" fmla="*/ 2 h 129"/>
                <a:gd name="T10" fmla="*/ 2 w 65"/>
                <a:gd name="T11" fmla="*/ 2 h 129"/>
                <a:gd name="T12" fmla="*/ 2 w 65"/>
                <a:gd name="T13" fmla="*/ 2 h 129"/>
                <a:gd name="T14" fmla="*/ 2 w 65"/>
                <a:gd name="T15" fmla="*/ 2 h 129"/>
                <a:gd name="T16" fmla="*/ 2 w 65"/>
                <a:gd name="T17" fmla="*/ 2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129"/>
                <a:gd name="T29" fmla="*/ 65 w 65"/>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129">
                  <a:moveTo>
                    <a:pt x="16" y="0"/>
                  </a:moveTo>
                  <a:lnTo>
                    <a:pt x="0" y="32"/>
                  </a:lnTo>
                  <a:lnTo>
                    <a:pt x="0" y="104"/>
                  </a:lnTo>
                  <a:lnTo>
                    <a:pt x="8" y="128"/>
                  </a:lnTo>
                  <a:lnTo>
                    <a:pt x="24" y="120"/>
                  </a:lnTo>
                  <a:lnTo>
                    <a:pt x="32" y="80"/>
                  </a:lnTo>
                  <a:lnTo>
                    <a:pt x="40" y="56"/>
                  </a:lnTo>
                  <a:lnTo>
                    <a:pt x="56" y="56"/>
                  </a:lnTo>
                  <a:lnTo>
                    <a:pt x="64" y="48"/>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33" name="Freeform 32"/>
            <p:cNvSpPr>
              <a:spLocks/>
            </p:cNvSpPr>
            <p:nvPr/>
          </p:nvSpPr>
          <p:spPr bwMode="auto">
            <a:xfrm>
              <a:off x="1355" y="3179"/>
              <a:ext cx="170" cy="281"/>
            </a:xfrm>
            <a:custGeom>
              <a:avLst/>
              <a:gdLst>
                <a:gd name="T0" fmla="*/ 2 w 209"/>
                <a:gd name="T1" fmla="*/ 0 h 345"/>
                <a:gd name="T2" fmla="*/ 2 w 209"/>
                <a:gd name="T3" fmla="*/ 2 h 345"/>
                <a:gd name="T4" fmla="*/ 2 w 209"/>
                <a:gd name="T5" fmla="*/ 2 h 345"/>
                <a:gd name="T6" fmla="*/ 2 w 209"/>
                <a:gd name="T7" fmla="*/ 2 h 345"/>
                <a:gd name="T8" fmla="*/ 2 w 209"/>
                <a:gd name="T9" fmla="*/ 2 h 345"/>
                <a:gd name="T10" fmla="*/ 2 w 209"/>
                <a:gd name="T11" fmla="*/ 2 h 345"/>
                <a:gd name="T12" fmla="*/ 2 w 209"/>
                <a:gd name="T13" fmla="*/ 2 h 345"/>
                <a:gd name="T14" fmla="*/ 2 w 209"/>
                <a:gd name="T15" fmla="*/ 2 h 345"/>
                <a:gd name="T16" fmla="*/ 2 w 209"/>
                <a:gd name="T17" fmla="*/ 2 h 345"/>
                <a:gd name="T18" fmla="*/ 2 w 209"/>
                <a:gd name="T19" fmla="*/ 2 h 345"/>
                <a:gd name="T20" fmla="*/ 2 w 209"/>
                <a:gd name="T21" fmla="*/ 2 h 345"/>
                <a:gd name="T22" fmla="*/ 2 w 209"/>
                <a:gd name="T23" fmla="*/ 2 h 345"/>
                <a:gd name="T24" fmla="*/ 2 w 209"/>
                <a:gd name="T25" fmla="*/ 2 h 345"/>
                <a:gd name="T26" fmla="*/ 2 w 209"/>
                <a:gd name="T27" fmla="*/ 2 h 345"/>
                <a:gd name="T28" fmla="*/ 2 w 209"/>
                <a:gd name="T29" fmla="*/ 2 h 345"/>
                <a:gd name="T30" fmla="*/ 2 w 209"/>
                <a:gd name="T31" fmla="*/ 2 h 345"/>
                <a:gd name="T32" fmla="*/ 2 w 209"/>
                <a:gd name="T33" fmla="*/ 2 h 345"/>
                <a:gd name="T34" fmla="*/ 2 w 209"/>
                <a:gd name="T35" fmla="*/ 2 h 345"/>
                <a:gd name="T36" fmla="*/ 2 w 209"/>
                <a:gd name="T37" fmla="*/ 2 h 345"/>
                <a:gd name="T38" fmla="*/ 0 w 209"/>
                <a:gd name="T39" fmla="*/ 2 h 3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9"/>
                <a:gd name="T61" fmla="*/ 0 h 345"/>
                <a:gd name="T62" fmla="*/ 209 w 209"/>
                <a:gd name="T63" fmla="*/ 345 h 34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9" h="345">
                  <a:moveTo>
                    <a:pt x="208" y="0"/>
                  </a:moveTo>
                  <a:lnTo>
                    <a:pt x="200" y="8"/>
                  </a:lnTo>
                  <a:lnTo>
                    <a:pt x="184" y="8"/>
                  </a:lnTo>
                  <a:lnTo>
                    <a:pt x="160" y="16"/>
                  </a:lnTo>
                  <a:lnTo>
                    <a:pt x="144" y="24"/>
                  </a:lnTo>
                  <a:lnTo>
                    <a:pt x="136" y="56"/>
                  </a:lnTo>
                  <a:lnTo>
                    <a:pt x="128" y="88"/>
                  </a:lnTo>
                  <a:lnTo>
                    <a:pt x="128" y="112"/>
                  </a:lnTo>
                  <a:lnTo>
                    <a:pt x="128" y="136"/>
                  </a:lnTo>
                  <a:lnTo>
                    <a:pt x="128" y="160"/>
                  </a:lnTo>
                  <a:lnTo>
                    <a:pt x="120" y="176"/>
                  </a:lnTo>
                  <a:lnTo>
                    <a:pt x="112" y="192"/>
                  </a:lnTo>
                  <a:lnTo>
                    <a:pt x="112" y="232"/>
                  </a:lnTo>
                  <a:lnTo>
                    <a:pt x="72" y="256"/>
                  </a:lnTo>
                  <a:lnTo>
                    <a:pt x="64" y="272"/>
                  </a:lnTo>
                  <a:lnTo>
                    <a:pt x="56" y="296"/>
                  </a:lnTo>
                  <a:lnTo>
                    <a:pt x="48" y="320"/>
                  </a:lnTo>
                  <a:lnTo>
                    <a:pt x="40" y="336"/>
                  </a:lnTo>
                  <a:lnTo>
                    <a:pt x="24" y="344"/>
                  </a:lnTo>
                  <a:lnTo>
                    <a:pt x="0" y="344"/>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34" name="Freeform 33"/>
            <p:cNvSpPr>
              <a:spLocks/>
            </p:cNvSpPr>
            <p:nvPr/>
          </p:nvSpPr>
          <p:spPr bwMode="auto">
            <a:xfrm>
              <a:off x="1459" y="3238"/>
              <a:ext cx="72" cy="26"/>
            </a:xfrm>
            <a:custGeom>
              <a:avLst/>
              <a:gdLst>
                <a:gd name="T0" fmla="*/ 2 w 89"/>
                <a:gd name="T1" fmla="*/ 0 h 33"/>
                <a:gd name="T2" fmla="*/ 2 w 89"/>
                <a:gd name="T3" fmla="*/ 0 h 33"/>
                <a:gd name="T4" fmla="*/ 2 w 89"/>
                <a:gd name="T5" fmla="*/ 0 h 33"/>
                <a:gd name="T6" fmla="*/ 2 w 89"/>
                <a:gd name="T7" fmla="*/ 2 h 33"/>
                <a:gd name="T8" fmla="*/ 0 w 89"/>
                <a:gd name="T9" fmla="*/ 2 h 33"/>
                <a:gd name="T10" fmla="*/ 0 60000 65536"/>
                <a:gd name="T11" fmla="*/ 0 60000 65536"/>
                <a:gd name="T12" fmla="*/ 0 60000 65536"/>
                <a:gd name="T13" fmla="*/ 0 60000 65536"/>
                <a:gd name="T14" fmla="*/ 0 60000 65536"/>
                <a:gd name="T15" fmla="*/ 0 w 89"/>
                <a:gd name="T16" fmla="*/ 0 h 33"/>
                <a:gd name="T17" fmla="*/ 89 w 89"/>
                <a:gd name="T18" fmla="*/ 33 h 33"/>
              </a:gdLst>
              <a:ahLst/>
              <a:cxnLst>
                <a:cxn ang="T10">
                  <a:pos x="T0" y="T1"/>
                </a:cxn>
                <a:cxn ang="T11">
                  <a:pos x="T2" y="T3"/>
                </a:cxn>
                <a:cxn ang="T12">
                  <a:pos x="T4" y="T5"/>
                </a:cxn>
                <a:cxn ang="T13">
                  <a:pos x="T6" y="T7"/>
                </a:cxn>
                <a:cxn ang="T14">
                  <a:pos x="T8" y="T9"/>
                </a:cxn>
              </a:cxnLst>
              <a:rect l="T15" t="T16" r="T17" b="T18"/>
              <a:pathLst>
                <a:path w="89" h="33">
                  <a:moveTo>
                    <a:pt x="88" y="0"/>
                  </a:moveTo>
                  <a:lnTo>
                    <a:pt x="56" y="0"/>
                  </a:lnTo>
                  <a:lnTo>
                    <a:pt x="32" y="0"/>
                  </a:lnTo>
                  <a:lnTo>
                    <a:pt x="8" y="8"/>
                  </a:lnTo>
                  <a:lnTo>
                    <a:pt x="0" y="32"/>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35" name="Freeform 34"/>
            <p:cNvSpPr>
              <a:spLocks/>
            </p:cNvSpPr>
            <p:nvPr/>
          </p:nvSpPr>
          <p:spPr bwMode="auto">
            <a:xfrm>
              <a:off x="1478" y="3335"/>
              <a:ext cx="118" cy="457"/>
            </a:xfrm>
            <a:custGeom>
              <a:avLst/>
              <a:gdLst>
                <a:gd name="T0" fmla="*/ 2 w 145"/>
                <a:gd name="T1" fmla="*/ 2 h 561"/>
                <a:gd name="T2" fmla="*/ 2 w 145"/>
                <a:gd name="T3" fmla="*/ 2 h 561"/>
                <a:gd name="T4" fmla="*/ 2 w 145"/>
                <a:gd name="T5" fmla="*/ 2 h 561"/>
                <a:gd name="T6" fmla="*/ 2 w 145"/>
                <a:gd name="T7" fmla="*/ 2 h 561"/>
                <a:gd name="T8" fmla="*/ 2 w 145"/>
                <a:gd name="T9" fmla="*/ 2 h 561"/>
                <a:gd name="T10" fmla="*/ 2 w 145"/>
                <a:gd name="T11" fmla="*/ 2 h 561"/>
                <a:gd name="T12" fmla="*/ 2 w 145"/>
                <a:gd name="T13" fmla="*/ 2 h 561"/>
                <a:gd name="T14" fmla="*/ 2 w 145"/>
                <a:gd name="T15" fmla="*/ 2 h 561"/>
                <a:gd name="T16" fmla="*/ 2 w 145"/>
                <a:gd name="T17" fmla="*/ 2 h 561"/>
                <a:gd name="T18" fmla="*/ 2 w 145"/>
                <a:gd name="T19" fmla="*/ 2 h 561"/>
                <a:gd name="T20" fmla="*/ 2 w 145"/>
                <a:gd name="T21" fmla="*/ 2 h 561"/>
                <a:gd name="T22" fmla="*/ 0 w 145"/>
                <a:gd name="T23" fmla="*/ 2 h 561"/>
                <a:gd name="T24" fmla="*/ 2 w 145"/>
                <a:gd name="T25" fmla="*/ 2 h 561"/>
                <a:gd name="T26" fmla="*/ 2 w 145"/>
                <a:gd name="T27" fmla="*/ 2 h 561"/>
                <a:gd name="T28" fmla="*/ 2 w 145"/>
                <a:gd name="T29" fmla="*/ 2 h 561"/>
                <a:gd name="T30" fmla="*/ 2 w 145"/>
                <a:gd name="T31" fmla="*/ 2 h 561"/>
                <a:gd name="T32" fmla="*/ 2 w 145"/>
                <a:gd name="T33" fmla="*/ 2 h 561"/>
                <a:gd name="T34" fmla="*/ 2 w 145"/>
                <a:gd name="T35" fmla="*/ 2 h 561"/>
                <a:gd name="T36" fmla="*/ 2 w 145"/>
                <a:gd name="T37" fmla="*/ 2 h 561"/>
                <a:gd name="T38" fmla="*/ 2 w 145"/>
                <a:gd name="T39" fmla="*/ 0 h 5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5"/>
                <a:gd name="T61" fmla="*/ 0 h 561"/>
                <a:gd name="T62" fmla="*/ 145 w 145"/>
                <a:gd name="T63" fmla="*/ 561 h 5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5" h="561">
                  <a:moveTo>
                    <a:pt x="104" y="560"/>
                  </a:moveTo>
                  <a:lnTo>
                    <a:pt x="96" y="528"/>
                  </a:lnTo>
                  <a:lnTo>
                    <a:pt x="80" y="504"/>
                  </a:lnTo>
                  <a:lnTo>
                    <a:pt x="72" y="448"/>
                  </a:lnTo>
                  <a:lnTo>
                    <a:pt x="72" y="424"/>
                  </a:lnTo>
                  <a:lnTo>
                    <a:pt x="64" y="384"/>
                  </a:lnTo>
                  <a:lnTo>
                    <a:pt x="56" y="360"/>
                  </a:lnTo>
                  <a:lnTo>
                    <a:pt x="56" y="312"/>
                  </a:lnTo>
                  <a:lnTo>
                    <a:pt x="48" y="280"/>
                  </a:lnTo>
                  <a:lnTo>
                    <a:pt x="24" y="240"/>
                  </a:lnTo>
                  <a:lnTo>
                    <a:pt x="8" y="224"/>
                  </a:lnTo>
                  <a:lnTo>
                    <a:pt x="0" y="192"/>
                  </a:lnTo>
                  <a:lnTo>
                    <a:pt x="8" y="160"/>
                  </a:lnTo>
                  <a:lnTo>
                    <a:pt x="16" y="120"/>
                  </a:lnTo>
                  <a:lnTo>
                    <a:pt x="32" y="88"/>
                  </a:lnTo>
                  <a:lnTo>
                    <a:pt x="64" y="64"/>
                  </a:lnTo>
                  <a:lnTo>
                    <a:pt x="112" y="48"/>
                  </a:lnTo>
                  <a:lnTo>
                    <a:pt x="120" y="24"/>
                  </a:lnTo>
                  <a:lnTo>
                    <a:pt x="136" y="24"/>
                  </a:lnTo>
                  <a:lnTo>
                    <a:pt x="144"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36" name="Freeform 35"/>
            <p:cNvSpPr>
              <a:spLocks/>
            </p:cNvSpPr>
            <p:nvPr/>
          </p:nvSpPr>
          <p:spPr bwMode="auto">
            <a:xfrm>
              <a:off x="1387" y="3290"/>
              <a:ext cx="164" cy="163"/>
            </a:xfrm>
            <a:custGeom>
              <a:avLst/>
              <a:gdLst>
                <a:gd name="T0" fmla="*/ 0 w 201"/>
                <a:gd name="T1" fmla="*/ 2 h 201"/>
                <a:gd name="T2" fmla="*/ 2 w 201"/>
                <a:gd name="T3" fmla="*/ 2 h 201"/>
                <a:gd name="T4" fmla="*/ 2 w 201"/>
                <a:gd name="T5" fmla="*/ 2 h 201"/>
                <a:gd name="T6" fmla="*/ 2 w 201"/>
                <a:gd name="T7" fmla="*/ 2 h 201"/>
                <a:gd name="T8" fmla="*/ 2 w 201"/>
                <a:gd name="T9" fmla="*/ 2 h 201"/>
                <a:gd name="T10" fmla="*/ 2 w 201"/>
                <a:gd name="T11" fmla="*/ 2 h 201"/>
                <a:gd name="T12" fmla="*/ 2 w 201"/>
                <a:gd name="T13" fmla="*/ 2 h 201"/>
                <a:gd name="T14" fmla="*/ 2 w 201"/>
                <a:gd name="T15" fmla="*/ 2 h 201"/>
                <a:gd name="T16" fmla="*/ 2 w 201"/>
                <a:gd name="T17" fmla="*/ 2 h 201"/>
                <a:gd name="T18" fmla="*/ 2 w 201"/>
                <a:gd name="T19" fmla="*/ 2 h 201"/>
                <a:gd name="T20" fmla="*/ 2 w 201"/>
                <a:gd name="T21" fmla="*/ 2 h 201"/>
                <a:gd name="T22" fmla="*/ 2 w 201"/>
                <a:gd name="T23" fmla="*/ 2 h 201"/>
                <a:gd name="T24" fmla="*/ 2 w 201"/>
                <a:gd name="T25" fmla="*/ 0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1"/>
                <a:gd name="T40" fmla="*/ 0 h 201"/>
                <a:gd name="T41" fmla="*/ 201 w 201"/>
                <a:gd name="T42" fmla="*/ 201 h 2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1" h="201">
                  <a:moveTo>
                    <a:pt x="0" y="200"/>
                  </a:moveTo>
                  <a:lnTo>
                    <a:pt x="24" y="200"/>
                  </a:lnTo>
                  <a:lnTo>
                    <a:pt x="48" y="200"/>
                  </a:lnTo>
                  <a:lnTo>
                    <a:pt x="56" y="176"/>
                  </a:lnTo>
                  <a:lnTo>
                    <a:pt x="80" y="152"/>
                  </a:lnTo>
                  <a:lnTo>
                    <a:pt x="96" y="128"/>
                  </a:lnTo>
                  <a:lnTo>
                    <a:pt x="112" y="120"/>
                  </a:lnTo>
                  <a:lnTo>
                    <a:pt x="128" y="120"/>
                  </a:lnTo>
                  <a:lnTo>
                    <a:pt x="144" y="96"/>
                  </a:lnTo>
                  <a:lnTo>
                    <a:pt x="144" y="64"/>
                  </a:lnTo>
                  <a:lnTo>
                    <a:pt x="160" y="40"/>
                  </a:lnTo>
                  <a:lnTo>
                    <a:pt x="184" y="16"/>
                  </a:lnTo>
                  <a:lnTo>
                    <a:pt x="20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37" name="Freeform 36"/>
            <p:cNvSpPr>
              <a:spLocks/>
            </p:cNvSpPr>
            <p:nvPr/>
          </p:nvSpPr>
          <p:spPr bwMode="auto">
            <a:xfrm>
              <a:off x="1407" y="2684"/>
              <a:ext cx="85" cy="392"/>
            </a:xfrm>
            <a:custGeom>
              <a:avLst/>
              <a:gdLst>
                <a:gd name="T0" fmla="*/ 2 w 105"/>
                <a:gd name="T1" fmla="*/ 2 h 481"/>
                <a:gd name="T2" fmla="*/ 2 w 105"/>
                <a:gd name="T3" fmla="*/ 2 h 481"/>
                <a:gd name="T4" fmla="*/ 0 w 105"/>
                <a:gd name="T5" fmla="*/ 2 h 481"/>
                <a:gd name="T6" fmla="*/ 2 w 105"/>
                <a:gd name="T7" fmla="*/ 2 h 481"/>
                <a:gd name="T8" fmla="*/ 2 w 105"/>
                <a:gd name="T9" fmla="*/ 2 h 481"/>
                <a:gd name="T10" fmla="*/ 2 w 105"/>
                <a:gd name="T11" fmla="*/ 2 h 481"/>
                <a:gd name="T12" fmla="*/ 2 w 105"/>
                <a:gd name="T13" fmla="*/ 2 h 481"/>
                <a:gd name="T14" fmla="*/ 2 w 105"/>
                <a:gd name="T15" fmla="*/ 2 h 481"/>
                <a:gd name="T16" fmla="*/ 2 w 105"/>
                <a:gd name="T17" fmla="*/ 2 h 481"/>
                <a:gd name="T18" fmla="*/ 2 w 105"/>
                <a:gd name="T19" fmla="*/ 2 h 481"/>
                <a:gd name="T20" fmla="*/ 2 w 105"/>
                <a:gd name="T21" fmla="*/ 2 h 481"/>
                <a:gd name="T22" fmla="*/ 2 w 105"/>
                <a:gd name="T23" fmla="*/ 2 h 481"/>
                <a:gd name="T24" fmla="*/ 2 w 105"/>
                <a:gd name="T25" fmla="*/ 2 h 481"/>
                <a:gd name="T26" fmla="*/ 2 w 105"/>
                <a:gd name="T27" fmla="*/ 2 h 481"/>
                <a:gd name="T28" fmla="*/ 2 w 105"/>
                <a:gd name="T29" fmla="*/ 2 h 481"/>
                <a:gd name="T30" fmla="*/ 2 w 105"/>
                <a:gd name="T31" fmla="*/ 2 h 481"/>
                <a:gd name="T32" fmla="*/ 2 w 105"/>
                <a:gd name="T33" fmla="*/ 2 h 481"/>
                <a:gd name="T34" fmla="*/ 2 w 105"/>
                <a:gd name="T35" fmla="*/ 2 h 481"/>
                <a:gd name="T36" fmla="*/ 2 w 105"/>
                <a:gd name="T37" fmla="*/ 2 h 481"/>
                <a:gd name="T38" fmla="*/ 2 w 105"/>
                <a:gd name="T39" fmla="*/ 2 h 481"/>
                <a:gd name="T40" fmla="*/ 2 w 105"/>
                <a:gd name="T41" fmla="*/ 2 h 481"/>
                <a:gd name="T42" fmla="*/ 2 w 105"/>
                <a:gd name="T43" fmla="*/ 2 h 481"/>
                <a:gd name="T44" fmla="*/ 2 w 105"/>
                <a:gd name="T45" fmla="*/ 2 h 481"/>
                <a:gd name="T46" fmla="*/ 2 w 105"/>
                <a:gd name="T47" fmla="*/ 0 h 4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5"/>
                <a:gd name="T73" fmla="*/ 0 h 481"/>
                <a:gd name="T74" fmla="*/ 105 w 105"/>
                <a:gd name="T75" fmla="*/ 481 h 4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5" h="481">
                  <a:moveTo>
                    <a:pt x="24" y="480"/>
                  </a:moveTo>
                  <a:lnTo>
                    <a:pt x="8" y="464"/>
                  </a:lnTo>
                  <a:lnTo>
                    <a:pt x="0" y="448"/>
                  </a:lnTo>
                  <a:lnTo>
                    <a:pt x="8" y="408"/>
                  </a:lnTo>
                  <a:lnTo>
                    <a:pt x="24" y="384"/>
                  </a:lnTo>
                  <a:lnTo>
                    <a:pt x="32" y="376"/>
                  </a:lnTo>
                  <a:lnTo>
                    <a:pt x="24" y="352"/>
                  </a:lnTo>
                  <a:lnTo>
                    <a:pt x="24" y="328"/>
                  </a:lnTo>
                  <a:lnTo>
                    <a:pt x="48" y="320"/>
                  </a:lnTo>
                  <a:lnTo>
                    <a:pt x="48" y="296"/>
                  </a:lnTo>
                  <a:lnTo>
                    <a:pt x="48" y="272"/>
                  </a:lnTo>
                  <a:lnTo>
                    <a:pt x="56" y="256"/>
                  </a:lnTo>
                  <a:lnTo>
                    <a:pt x="64" y="256"/>
                  </a:lnTo>
                  <a:lnTo>
                    <a:pt x="72" y="256"/>
                  </a:lnTo>
                  <a:lnTo>
                    <a:pt x="88" y="232"/>
                  </a:lnTo>
                  <a:lnTo>
                    <a:pt x="96" y="200"/>
                  </a:lnTo>
                  <a:lnTo>
                    <a:pt x="104" y="184"/>
                  </a:lnTo>
                  <a:lnTo>
                    <a:pt x="104" y="144"/>
                  </a:lnTo>
                  <a:lnTo>
                    <a:pt x="88" y="112"/>
                  </a:lnTo>
                  <a:lnTo>
                    <a:pt x="72" y="104"/>
                  </a:lnTo>
                  <a:lnTo>
                    <a:pt x="48" y="72"/>
                  </a:lnTo>
                  <a:lnTo>
                    <a:pt x="32" y="56"/>
                  </a:lnTo>
                  <a:lnTo>
                    <a:pt x="32" y="16"/>
                  </a:lnTo>
                  <a:lnTo>
                    <a:pt x="4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38" name="Freeform 37"/>
            <p:cNvSpPr>
              <a:spLocks/>
            </p:cNvSpPr>
            <p:nvPr/>
          </p:nvSpPr>
          <p:spPr bwMode="auto">
            <a:xfrm>
              <a:off x="1504" y="2847"/>
              <a:ext cx="112" cy="47"/>
            </a:xfrm>
            <a:custGeom>
              <a:avLst/>
              <a:gdLst>
                <a:gd name="T0" fmla="*/ 0 w 137"/>
                <a:gd name="T1" fmla="*/ 2 h 57"/>
                <a:gd name="T2" fmla="*/ 2 w 137"/>
                <a:gd name="T3" fmla="*/ 2 h 57"/>
                <a:gd name="T4" fmla="*/ 2 w 137"/>
                <a:gd name="T5" fmla="*/ 2 h 57"/>
                <a:gd name="T6" fmla="*/ 2 w 137"/>
                <a:gd name="T7" fmla="*/ 2 h 57"/>
                <a:gd name="T8" fmla="*/ 2 w 137"/>
                <a:gd name="T9" fmla="*/ 2 h 57"/>
                <a:gd name="T10" fmla="*/ 2 w 137"/>
                <a:gd name="T11" fmla="*/ 2 h 57"/>
                <a:gd name="T12" fmla="*/ 2 w 137"/>
                <a:gd name="T13" fmla="*/ 0 h 57"/>
                <a:gd name="T14" fmla="*/ 2 w 137"/>
                <a:gd name="T15" fmla="*/ 0 h 57"/>
                <a:gd name="T16" fmla="*/ 2 w 137"/>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57"/>
                <a:gd name="T29" fmla="*/ 137 w 137"/>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57">
                  <a:moveTo>
                    <a:pt x="0" y="56"/>
                  </a:moveTo>
                  <a:lnTo>
                    <a:pt x="32" y="56"/>
                  </a:lnTo>
                  <a:lnTo>
                    <a:pt x="56" y="48"/>
                  </a:lnTo>
                  <a:lnTo>
                    <a:pt x="72" y="32"/>
                  </a:lnTo>
                  <a:lnTo>
                    <a:pt x="88" y="24"/>
                  </a:lnTo>
                  <a:lnTo>
                    <a:pt x="96" y="24"/>
                  </a:lnTo>
                  <a:lnTo>
                    <a:pt x="96" y="0"/>
                  </a:lnTo>
                  <a:lnTo>
                    <a:pt x="120" y="0"/>
                  </a:lnTo>
                  <a:lnTo>
                    <a:pt x="136"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39" name="Freeform 38"/>
            <p:cNvSpPr>
              <a:spLocks/>
            </p:cNvSpPr>
            <p:nvPr/>
          </p:nvSpPr>
          <p:spPr bwMode="auto">
            <a:xfrm>
              <a:off x="1543" y="2548"/>
              <a:ext cx="353" cy="228"/>
            </a:xfrm>
            <a:custGeom>
              <a:avLst/>
              <a:gdLst>
                <a:gd name="T0" fmla="*/ 0 w 433"/>
                <a:gd name="T1" fmla="*/ 2 h 281"/>
                <a:gd name="T2" fmla="*/ 2 w 433"/>
                <a:gd name="T3" fmla="*/ 2 h 281"/>
                <a:gd name="T4" fmla="*/ 2 w 433"/>
                <a:gd name="T5" fmla="*/ 2 h 281"/>
                <a:gd name="T6" fmla="*/ 2 w 433"/>
                <a:gd name="T7" fmla="*/ 2 h 281"/>
                <a:gd name="T8" fmla="*/ 2 w 433"/>
                <a:gd name="T9" fmla="*/ 2 h 281"/>
                <a:gd name="T10" fmla="*/ 2 w 433"/>
                <a:gd name="T11" fmla="*/ 2 h 281"/>
                <a:gd name="T12" fmla="*/ 2 w 433"/>
                <a:gd name="T13" fmla="*/ 2 h 281"/>
                <a:gd name="T14" fmla="*/ 2 w 433"/>
                <a:gd name="T15" fmla="*/ 2 h 281"/>
                <a:gd name="T16" fmla="*/ 2 w 433"/>
                <a:gd name="T17" fmla="*/ 2 h 281"/>
                <a:gd name="T18" fmla="*/ 2 w 433"/>
                <a:gd name="T19" fmla="*/ 2 h 281"/>
                <a:gd name="T20" fmla="*/ 2 w 433"/>
                <a:gd name="T21" fmla="*/ 2 h 281"/>
                <a:gd name="T22" fmla="*/ 2 w 433"/>
                <a:gd name="T23" fmla="*/ 2 h 281"/>
                <a:gd name="T24" fmla="*/ 2 w 433"/>
                <a:gd name="T25" fmla="*/ 2 h 281"/>
                <a:gd name="T26" fmla="*/ 2 w 433"/>
                <a:gd name="T27" fmla="*/ 2 h 281"/>
                <a:gd name="T28" fmla="*/ 2 w 433"/>
                <a:gd name="T29" fmla="*/ 2 h 281"/>
                <a:gd name="T30" fmla="*/ 2 w 433"/>
                <a:gd name="T31" fmla="*/ 2 h 281"/>
                <a:gd name="T32" fmla="*/ 2 w 433"/>
                <a:gd name="T33" fmla="*/ 2 h 281"/>
                <a:gd name="T34" fmla="*/ 2 w 433"/>
                <a:gd name="T35" fmla="*/ 2 h 281"/>
                <a:gd name="T36" fmla="*/ 2 w 433"/>
                <a:gd name="T37" fmla="*/ 2 h 281"/>
                <a:gd name="T38" fmla="*/ 2 w 433"/>
                <a:gd name="T39" fmla="*/ 2 h 281"/>
                <a:gd name="T40" fmla="*/ 2 w 433"/>
                <a:gd name="T41" fmla="*/ 2 h 281"/>
                <a:gd name="T42" fmla="*/ 2 w 433"/>
                <a:gd name="T43" fmla="*/ 2 h 281"/>
                <a:gd name="T44" fmla="*/ 2 w 433"/>
                <a:gd name="T45" fmla="*/ 2 h 281"/>
                <a:gd name="T46" fmla="*/ 2 w 433"/>
                <a:gd name="T47" fmla="*/ 2 h 281"/>
                <a:gd name="T48" fmla="*/ 2 w 433"/>
                <a:gd name="T49" fmla="*/ 2 h 281"/>
                <a:gd name="T50" fmla="*/ 2 w 433"/>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3"/>
                <a:gd name="T79" fmla="*/ 0 h 281"/>
                <a:gd name="T80" fmla="*/ 433 w 433"/>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3" h="281">
                  <a:moveTo>
                    <a:pt x="0" y="280"/>
                  </a:moveTo>
                  <a:lnTo>
                    <a:pt x="40" y="272"/>
                  </a:lnTo>
                  <a:lnTo>
                    <a:pt x="64" y="248"/>
                  </a:lnTo>
                  <a:lnTo>
                    <a:pt x="80" y="240"/>
                  </a:lnTo>
                  <a:lnTo>
                    <a:pt x="104" y="224"/>
                  </a:lnTo>
                  <a:lnTo>
                    <a:pt x="120" y="192"/>
                  </a:lnTo>
                  <a:lnTo>
                    <a:pt x="120" y="168"/>
                  </a:lnTo>
                  <a:lnTo>
                    <a:pt x="136" y="144"/>
                  </a:lnTo>
                  <a:lnTo>
                    <a:pt x="152" y="136"/>
                  </a:lnTo>
                  <a:lnTo>
                    <a:pt x="176" y="112"/>
                  </a:lnTo>
                  <a:lnTo>
                    <a:pt x="192" y="104"/>
                  </a:lnTo>
                  <a:lnTo>
                    <a:pt x="216" y="88"/>
                  </a:lnTo>
                  <a:lnTo>
                    <a:pt x="240" y="80"/>
                  </a:lnTo>
                  <a:lnTo>
                    <a:pt x="240" y="96"/>
                  </a:lnTo>
                  <a:lnTo>
                    <a:pt x="248" y="104"/>
                  </a:lnTo>
                  <a:lnTo>
                    <a:pt x="280" y="88"/>
                  </a:lnTo>
                  <a:lnTo>
                    <a:pt x="288" y="80"/>
                  </a:lnTo>
                  <a:lnTo>
                    <a:pt x="296" y="96"/>
                  </a:lnTo>
                  <a:lnTo>
                    <a:pt x="328" y="96"/>
                  </a:lnTo>
                  <a:lnTo>
                    <a:pt x="320" y="56"/>
                  </a:lnTo>
                  <a:lnTo>
                    <a:pt x="336" y="40"/>
                  </a:lnTo>
                  <a:lnTo>
                    <a:pt x="344" y="16"/>
                  </a:lnTo>
                  <a:lnTo>
                    <a:pt x="360" y="8"/>
                  </a:lnTo>
                  <a:lnTo>
                    <a:pt x="392" y="8"/>
                  </a:lnTo>
                  <a:lnTo>
                    <a:pt x="424" y="8"/>
                  </a:lnTo>
                  <a:lnTo>
                    <a:pt x="432"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40" name="Freeform 39"/>
            <p:cNvSpPr>
              <a:spLocks/>
            </p:cNvSpPr>
            <p:nvPr/>
          </p:nvSpPr>
          <p:spPr bwMode="auto">
            <a:xfrm>
              <a:off x="1530" y="2639"/>
              <a:ext cx="47" cy="53"/>
            </a:xfrm>
            <a:custGeom>
              <a:avLst/>
              <a:gdLst>
                <a:gd name="T0" fmla="*/ 0 w 57"/>
                <a:gd name="T1" fmla="*/ 2 h 65"/>
                <a:gd name="T2" fmla="*/ 2 w 57"/>
                <a:gd name="T3" fmla="*/ 2 h 65"/>
                <a:gd name="T4" fmla="*/ 2 w 57"/>
                <a:gd name="T5" fmla="*/ 2 h 65"/>
                <a:gd name="T6" fmla="*/ 2 w 57"/>
                <a:gd name="T7" fmla="*/ 2 h 65"/>
                <a:gd name="T8" fmla="*/ 2 w 57"/>
                <a:gd name="T9" fmla="*/ 0 h 65"/>
                <a:gd name="T10" fmla="*/ 0 60000 65536"/>
                <a:gd name="T11" fmla="*/ 0 60000 65536"/>
                <a:gd name="T12" fmla="*/ 0 60000 65536"/>
                <a:gd name="T13" fmla="*/ 0 60000 65536"/>
                <a:gd name="T14" fmla="*/ 0 60000 65536"/>
                <a:gd name="T15" fmla="*/ 0 w 57"/>
                <a:gd name="T16" fmla="*/ 0 h 65"/>
                <a:gd name="T17" fmla="*/ 57 w 57"/>
                <a:gd name="T18" fmla="*/ 65 h 65"/>
              </a:gdLst>
              <a:ahLst/>
              <a:cxnLst>
                <a:cxn ang="T10">
                  <a:pos x="T0" y="T1"/>
                </a:cxn>
                <a:cxn ang="T11">
                  <a:pos x="T2" y="T3"/>
                </a:cxn>
                <a:cxn ang="T12">
                  <a:pos x="T4" y="T5"/>
                </a:cxn>
                <a:cxn ang="T13">
                  <a:pos x="T6" y="T7"/>
                </a:cxn>
                <a:cxn ang="T14">
                  <a:pos x="T8" y="T9"/>
                </a:cxn>
              </a:cxnLst>
              <a:rect l="T15" t="T16" r="T17" b="T18"/>
              <a:pathLst>
                <a:path w="57" h="65">
                  <a:moveTo>
                    <a:pt x="0" y="64"/>
                  </a:moveTo>
                  <a:lnTo>
                    <a:pt x="24" y="56"/>
                  </a:lnTo>
                  <a:lnTo>
                    <a:pt x="40" y="40"/>
                  </a:lnTo>
                  <a:lnTo>
                    <a:pt x="56" y="24"/>
                  </a:lnTo>
                  <a:lnTo>
                    <a:pt x="56"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41" name="Freeform 40"/>
            <p:cNvSpPr>
              <a:spLocks/>
            </p:cNvSpPr>
            <p:nvPr/>
          </p:nvSpPr>
          <p:spPr bwMode="auto">
            <a:xfrm>
              <a:off x="1491" y="2405"/>
              <a:ext cx="112" cy="215"/>
            </a:xfrm>
            <a:custGeom>
              <a:avLst/>
              <a:gdLst>
                <a:gd name="T0" fmla="*/ 2 w 137"/>
                <a:gd name="T1" fmla="*/ 2 h 265"/>
                <a:gd name="T2" fmla="*/ 0 w 137"/>
                <a:gd name="T3" fmla="*/ 2 h 265"/>
                <a:gd name="T4" fmla="*/ 2 w 137"/>
                <a:gd name="T5" fmla="*/ 2 h 265"/>
                <a:gd name="T6" fmla="*/ 2 w 137"/>
                <a:gd name="T7" fmla="*/ 2 h 265"/>
                <a:gd name="T8" fmla="*/ 2 w 137"/>
                <a:gd name="T9" fmla="*/ 2 h 265"/>
                <a:gd name="T10" fmla="*/ 2 w 137"/>
                <a:gd name="T11" fmla="*/ 2 h 265"/>
                <a:gd name="T12" fmla="*/ 2 w 137"/>
                <a:gd name="T13" fmla="*/ 2 h 265"/>
                <a:gd name="T14" fmla="*/ 2 w 137"/>
                <a:gd name="T15" fmla="*/ 2 h 265"/>
                <a:gd name="T16" fmla="*/ 2 w 137"/>
                <a:gd name="T17" fmla="*/ 2 h 265"/>
                <a:gd name="T18" fmla="*/ 2 w 137"/>
                <a:gd name="T19" fmla="*/ 2 h 265"/>
                <a:gd name="T20" fmla="*/ 2 w 137"/>
                <a:gd name="T21" fmla="*/ 2 h 265"/>
                <a:gd name="T22" fmla="*/ 2 w 137"/>
                <a:gd name="T23" fmla="*/ 0 h 2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7"/>
                <a:gd name="T37" fmla="*/ 0 h 265"/>
                <a:gd name="T38" fmla="*/ 137 w 137"/>
                <a:gd name="T39" fmla="*/ 265 h 2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7" h="265">
                  <a:moveTo>
                    <a:pt x="8" y="264"/>
                  </a:moveTo>
                  <a:lnTo>
                    <a:pt x="0" y="232"/>
                  </a:lnTo>
                  <a:lnTo>
                    <a:pt x="8" y="200"/>
                  </a:lnTo>
                  <a:lnTo>
                    <a:pt x="24" y="184"/>
                  </a:lnTo>
                  <a:lnTo>
                    <a:pt x="56" y="160"/>
                  </a:lnTo>
                  <a:lnTo>
                    <a:pt x="80" y="144"/>
                  </a:lnTo>
                  <a:lnTo>
                    <a:pt x="96" y="96"/>
                  </a:lnTo>
                  <a:lnTo>
                    <a:pt x="96" y="80"/>
                  </a:lnTo>
                  <a:lnTo>
                    <a:pt x="104" y="64"/>
                  </a:lnTo>
                  <a:lnTo>
                    <a:pt x="112" y="32"/>
                  </a:lnTo>
                  <a:lnTo>
                    <a:pt x="136" y="16"/>
                  </a:lnTo>
                  <a:lnTo>
                    <a:pt x="136"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42" name="Freeform 41"/>
            <p:cNvSpPr>
              <a:spLocks/>
            </p:cNvSpPr>
            <p:nvPr/>
          </p:nvSpPr>
          <p:spPr bwMode="auto">
            <a:xfrm>
              <a:off x="1439" y="2170"/>
              <a:ext cx="268" cy="320"/>
            </a:xfrm>
            <a:custGeom>
              <a:avLst/>
              <a:gdLst>
                <a:gd name="T0" fmla="*/ 2 w 329"/>
                <a:gd name="T1" fmla="*/ 2 h 393"/>
                <a:gd name="T2" fmla="*/ 2 w 329"/>
                <a:gd name="T3" fmla="*/ 2 h 393"/>
                <a:gd name="T4" fmla="*/ 2 w 329"/>
                <a:gd name="T5" fmla="*/ 2 h 393"/>
                <a:gd name="T6" fmla="*/ 2 w 329"/>
                <a:gd name="T7" fmla="*/ 2 h 393"/>
                <a:gd name="T8" fmla="*/ 2 w 329"/>
                <a:gd name="T9" fmla="*/ 2 h 393"/>
                <a:gd name="T10" fmla="*/ 2 w 329"/>
                <a:gd name="T11" fmla="*/ 2 h 393"/>
                <a:gd name="T12" fmla="*/ 0 w 329"/>
                <a:gd name="T13" fmla="*/ 2 h 393"/>
                <a:gd name="T14" fmla="*/ 0 w 329"/>
                <a:gd name="T15" fmla="*/ 2 h 393"/>
                <a:gd name="T16" fmla="*/ 2 w 329"/>
                <a:gd name="T17" fmla="*/ 2 h 393"/>
                <a:gd name="T18" fmla="*/ 2 w 329"/>
                <a:gd name="T19" fmla="*/ 2 h 393"/>
                <a:gd name="T20" fmla="*/ 2 w 329"/>
                <a:gd name="T21" fmla="*/ 2 h 393"/>
                <a:gd name="T22" fmla="*/ 2 w 329"/>
                <a:gd name="T23" fmla="*/ 2 h 393"/>
                <a:gd name="T24" fmla="*/ 2 w 329"/>
                <a:gd name="T25" fmla="*/ 2 h 393"/>
                <a:gd name="T26" fmla="*/ 2 w 329"/>
                <a:gd name="T27" fmla="*/ 2 h 393"/>
                <a:gd name="T28" fmla="*/ 2 w 329"/>
                <a:gd name="T29" fmla="*/ 2 h 393"/>
                <a:gd name="T30" fmla="*/ 2 w 329"/>
                <a:gd name="T31" fmla="*/ 2 h 393"/>
                <a:gd name="T32" fmla="*/ 2 w 329"/>
                <a:gd name="T33" fmla="*/ 2 h 393"/>
                <a:gd name="T34" fmla="*/ 2 w 329"/>
                <a:gd name="T35" fmla="*/ 2 h 393"/>
                <a:gd name="T36" fmla="*/ 2 w 329"/>
                <a:gd name="T37" fmla="*/ 2 h 393"/>
                <a:gd name="T38" fmla="*/ 2 w 329"/>
                <a:gd name="T39" fmla="*/ 2 h 393"/>
                <a:gd name="T40" fmla="*/ 2 w 329"/>
                <a:gd name="T41" fmla="*/ 0 h 393"/>
                <a:gd name="T42" fmla="*/ 2 w 329"/>
                <a:gd name="T43" fmla="*/ 0 h 393"/>
                <a:gd name="T44" fmla="*/ 2 w 329"/>
                <a:gd name="T45" fmla="*/ 2 h 393"/>
                <a:gd name="T46" fmla="*/ 2 w 329"/>
                <a:gd name="T47" fmla="*/ 2 h 393"/>
                <a:gd name="T48" fmla="*/ 2 w 329"/>
                <a:gd name="T49" fmla="*/ 2 h 393"/>
                <a:gd name="T50" fmla="*/ 2 w 329"/>
                <a:gd name="T51" fmla="*/ 2 h 393"/>
                <a:gd name="T52" fmla="*/ 2 w 329"/>
                <a:gd name="T53" fmla="*/ 2 h 393"/>
                <a:gd name="T54" fmla="*/ 2 w 329"/>
                <a:gd name="T55" fmla="*/ 2 h 393"/>
                <a:gd name="T56" fmla="*/ 2 w 329"/>
                <a:gd name="T57" fmla="*/ 2 h 3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9"/>
                <a:gd name="T88" fmla="*/ 0 h 393"/>
                <a:gd name="T89" fmla="*/ 329 w 329"/>
                <a:gd name="T90" fmla="*/ 393 h 3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9" h="393">
                  <a:moveTo>
                    <a:pt x="48" y="392"/>
                  </a:moveTo>
                  <a:lnTo>
                    <a:pt x="40" y="376"/>
                  </a:lnTo>
                  <a:lnTo>
                    <a:pt x="24" y="360"/>
                  </a:lnTo>
                  <a:lnTo>
                    <a:pt x="24" y="328"/>
                  </a:lnTo>
                  <a:lnTo>
                    <a:pt x="24" y="296"/>
                  </a:lnTo>
                  <a:lnTo>
                    <a:pt x="8" y="256"/>
                  </a:lnTo>
                  <a:lnTo>
                    <a:pt x="0" y="232"/>
                  </a:lnTo>
                  <a:lnTo>
                    <a:pt x="0" y="192"/>
                  </a:lnTo>
                  <a:lnTo>
                    <a:pt x="24" y="176"/>
                  </a:lnTo>
                  <a:lnTo>
                    <a:pt x="48" y="176"/>
                  </a:lnTo>
                  <a:lnTo>
                    <a:pt x="64" y="160"/>
                  </a:lnTo>
                  <a:lnTo>
                    <a:pt x="80" y="136"/>
                  </a:lnTo>
                  <a:lnTo>
                    <a:pt x="88" y="120"/>
                  </a:lnTo>
                  <a:lnTo>
                    <a:pt x="96" y="96"/>
                  </a:lnTo>
                  <a:lnTo>
                    <a:pt x="96" y="72"/>
                  </a:lnTo>
                  <a:lnTo>
                    <a:pt x="112" y="72"/>
                  </a:lnTo>
                  <a:lnTo>
                    <a:pt x="128" y="40"/>
                  </a:lnTo>
                  <a:lnTo>
                    <a:pt x="144" y="32"/>
                  </a:lnTo>
                  <a:lnTo>
                    <a:pt x="168" y="24"/>
                  </a:lnTo>
                  <a:lnTo>
                    <a:pt x="192" y="16"/>
                  </a:lnTo>
                  <a:lnTo>
                    <a:pt x="208" y="0"/>
                  </a:lnTo>
                  <a:lnTo>
                    <a:pt x="224" y="0"/>
                  </a:lnTo>
                  <a:lnTo>
                    <a:pt x="240" y="8"/>
                  </a:lnTo>
                  <a:lnTo>
                    <a:pt x="256" y="24"/>
                  </a:lnTo>
                  <a:lnTo>
                    <a:pt x="256" y="40"/>
                  </a:lnTo>
                  <a:lnTo>
                    <a:pt x="272" y="64"/>
                  </a:lnTo>
                  <a:lnTo>
                    <a:pt x="296" y="72"/>
                  </a:lnTo>
                  <a:lnTo>
                    <a:pt x="312" y="72"/>
                  </a:lnTo>
                  <a:lnTo>
                    <a:pt x="328" y="72"/>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43" name="Freeform 42"/>
            <p:cNvSpPr>
              <a:spLocks/>
            </p:cNvSpPr>
            <p:nvPr/>
          </p:nvSpPr>
          <p:spPr bwMode="auto">
            <a:xfrm>
              <a:off x="1622" y="1995"/>
              <a:ext cx="46" cy="170"/>
            </a:xfrm>
            <a:custGeom>
              <a:avLst/>
              <a:gdLst>
                <a:gd name="T0" fmla="*/ 0 w 57"/>
                <a:gd name="T1" fmla="*/ 2 h 209"/>
                <a:gd name="T2" fmla="*/ 2 w 57"/>
                <a:gd name="T3" fmla="*/ 2 h 209"/>
                <a:gd name="T4" fmla="*/ 2 w 57"/>
                <a:gd name="T5" fmla="*/ 2 h 209"/>
                <a:gd name="T6" fmla="*/ 2 w 57"/>
                <a:gd name="T7" fmla="*/ 2 h 209"/>
                <a:gd name="T8" fmla="*/ 2 w 57"/>
                <a:gd name="T9" fmla="*/ 2 h 209"/>
                <a:gd name="T10" fmla="*/ 2 w 57"/>
                <a:gd name="T11" fmla="*/ 2 h 209"/>
                <a:gd name="T12" fmla="*/ 2 w 57"/>
                <a:gd name="T13" fmla="*/ 2 h 209"/>
                <a:gd name="T14" fmla="*/ 2 w 57"/>
                <a:gd name="T15" fmla="*/ 2 h 209"/>
                <a:gd name="T16" fmla="*/ 2 w 57"/>
                <a:gd name="T17" fmla="*/ 0 h 2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09"/>
                <a:gd name="T29" fmla="*/ 57 w 57"/>
                <a:gd name="T30" fmla="*/ 209 h 2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09">
                  <a:moveTo>
                    <a:pt x="0" y="208"/>
                  </a:moveTo>
                  <a:lnTo>
                    <a:pt x="8" y="192"/>
                  </a:lnTo>
                  <a:lnTo>
                    <a:pt x="32" y="168"/>
                  </a:lnTo>
                  <a:lnTo>
                    <a:pt x="48" y="152"/>
                  </a:lnTo>
                  <a:lnTo>
                    <a:pt x="48" y="120"/>
                  </a:lnTo>
                  <a:lnTo>
                    <a:pt x="48" y="104"/>
                  </a:lnTo>
                  <a:lnTo>
                    <a:pt x="40" y="56"/>
                  </a:lnTo>
                  <a:lnTo>
                    <a:pt x="48" y="24"/>
                  </a:lnTo>
                  <a:lnTo>
                    <a:pt x="56"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44" name="Freeform 43"/>
            <p:cNvSpPr>
              <a:spLocks/>
            </p:cNvSpPr>
            <p:nvPr/>
          </p:nvSpPr>
          <p:spPr bwMode="auto">
            <a:xfrm>
              <a:off x="1517" y="2203"/>
              <a:ext cx="1" cy="27"/>
            </a:xfrm>
            <a:custGeom>
              <a:avLst/>
              <a:gdLst>
                <a:gd name="T0" fmla="*/ 0 w 1"/>
                <a:gd name="T1" fmla="*/ 2 h 33"/>
                <a:gd name="T2" fmla="*/ 0 w 1"/>
                <a:gd name="T3" fmla="*/ 2 h 33"/>
                <a:gd name="T4" fmla="*/ 0 w 1"/>
                <a:gd name="T5" fmla="*/ 0 h 33"/>
                <a:gd name="T6" fmla="*/ 0 60000 65536"/>
                <a:gd name="T7" fmla="*/ 0 60000 65536"/>
                <a:gd name="T8" fmla="*/ 0 60000 65536"/>
                <a:gd name="T9" fmla="*/ 0 w 1"/>
                <a:gd name="T10" fmla="*/ 0 h 33"/>
                <a:gd name="T11" fmla="*/ 1 w 1"/>
                <a:gd name="T12" fmla="*/ 33 h 33"/>
              </a:gdLst>
              <a:ahLst/>
              <a:cxnLst>
                <a:cxn ang="T6">
                  <a:pos x="T0" y="T1"/>
                </a:cxn>
                <a:cxn ang="T7">
                  <a:pos x="T2" y="T3"/>
                </a:cxn>
                <a:cxn ang="T8">
                  <a:pos x="T4" y="T5"/>
                </a:cxn>
              </a:cxnLst>
              <a:rect l="T9" t="T10" r="T11" b="T12"/>
              <a:pathLst>
                <a:path w="1" h="33">
                  <a:moveTo>
                    <a:pt x="0" y="32"/>
                  </a:moveTo>
                  <a:lnTo>
                    <a:pt x="0" y="24"/>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45" name="Freeform 44"/>
            <p:cNvSpPr>
              <a:spLocks/>
            </p:cNvSpPr>
            <p:nvPr/>
          </p:nvSpPr>
          <p:spPr bwMode="auto">
            <a:xfrm>
              <a:off x="1517" y="2242"/>
              <a:ext cx="47" cy="7"/>
            </a:xfrm>
            <a:custGeom>
              <a:avLst/>
              <a:gdLst>
                <a:gd name="T0" fmla="*/ 0 w 57"/>
                <a:gd name="T1" fmla="*/ 2 h 9"/>
                <a:gd name="T2" fmla="*/ 2 w 57"/>
                <a:gd name="T3" fmla="*/ 2 h 9"/>
                <a:gd name="T4" fmla="*/ 2 w 57"/>
                <a:gd name="T5" fmla="*/ 0 h 9"/>
                <a:gd name="T6" fmla="*/ 2 w 57"/>
                <a:gd name="T7" fmla="*/ 2 h 9"/>
                <a:gd name="T8" fmla="*/ 0 60000 65536"/>
                <a:gd name="T9" fmla="*/ 0 60000 65536"/>
                <a:gd name="T10" fmla="*/ 0 60000 65536"/>
                <a:gd name="T11" fmla="*/ 0 60000 65536"/>
                <a:gd name="T12" fmla="*/ 0 w 57"/>
                <a:gd name="T13" fmla="*/ 0 h 9"/>
                <a:gd name="T14" fmla="*/ 57 w 57"/>
                <a:gd name="T15" fmla="*/ 9 h 9"/>
              </a:gdLst>
              <a:ahLst/>
              <a:cxnLst>
                <a:cxn ang="T8">
                  <a:pos x="T0" y="T1"/>
                </a:cxn>
                <a:cxn ang="T9">
                  <a:pos x="T2" y="T3"/>
                </a:cxn>
                <a:cxn ang="T10">
                  <a:pos x="T4" y="T5"/>
                </a:cxn>
                <a:cxn ang="T11">
                  <a:pos x="T6" y="T7"/>
                </a:cxn>
              </a:cxnLst>
              <a:rect l="T12" t="T13" r="T14" b="T15"/>
              <a:pathLst>
                <a:path w="57" h="9">
                  <a:moveTo>
                    <a:pt x="0" y="8"/>
                  </a:moveTo>
                  <a:lnTo>
                    <a:pt x="24" y="8"/>
                  </a:lnTo>
                  <a:lnTo>
                    <a:pt x="48" y="0"/>
                  </a:lnTo>
                  <a:lnTo>
                    <a:pt x="56" y="8"/>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46" name="Freeform 45"/>
            <p:cNvSpPr>
              <a:spLocks/>
            </p:cNvSpPr>
            <p:nvPr/>
          </p:nvSpPr>
          <p:spPr bwMode="auto">
            <a:xfrm>
              <a:off x="1329" y="2411"/>
              <a:ext cx="131" cy="73"/>
            </a:xfrm>
            <a:custGeom>
              <a:avLst/>
              <a:gdLst>
                <a:gd name="T0" fmla="*/ 2 w 161"/>
                <a:gd name="T1" fmla="*/ 2 h 89"/>
                <a:gd name="T2" fmla="*/ 2 w 161"/>
                <a:gd name="T3" fmla="*/ 2 h 89"/>
                <a:gd name="T4" fmla="*/ 2 w 161"/>
                <a:gd name="T5" fmla="*/ 2 h 89"/>
                <a:gd name="T6" fmla="*/ 2 w 161"/>
                <a:gd name="T7" fmla="*/ 2 h 89"/>
                <a:gd name="T8" fmla="*/ 2 w 161"/>
                <a:gd name="T9" fmla="*/ 2 h 89"/>
                <a:gd name="T10" fmla="*/ 2 w 161"/>
                <a:gd name="T11" fmla="*/ 0 h 89"/>
                <a:gd name="T12" fmla="*/ 2 w 161"/>
                <a:gd name="T13" fmla="*/ 0 h 89"/>
                <a:gd name="T14" fmla="*/ 0 w 161"/>
                <a:gd name="T15" fmla="*/ 0 h 89"/>
                <a:gd name="T16" fmla="*/ 0 60000 65536"/>
                <a:gd name="T17" fmla="*/ 0 60000 65536"/>
                <a:gd name="T18" fmla="*/ 0 60000 65536"/>
                <a:gd name="T19" fmla="*/ 0 60000 65536"/>
                <a:gd name="T20" fmla="*/ 0 60000 65536"/>
                <a:gd name="T21" fmla="*/ 0 60000 65536"/>
                <a:gd name="T22" fmla="*/ 0 60000 65536"/>
                <a:gd name="T23" fmla="*/ 0 60000 65536"/>
                <a:gd name="T24" fmla="*/ 0 w 161"/>
                <a:gd name="T25" fmla="*/ 0 h 89"/>
                <a:gd name="T26" fmla="*/ 161 w 16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1" h="89">
                  <a:moveTo>
                    <a:pt x="160" y="88"/>
                  </a:moveTo>
                  <a:lnTo>
                    <a:pt x="112" y="80"/>
                  </a:lnTo>
                  <a:lnTo>
                    <a:pt x="96" y="56"/>
                  </a:lnTo>
                  <a:lnTo>
                    <a:pt x="88" y="40"/>
                  </a:lnTo>
                  <a:lnTo>
                    <a:pt x="80" y="24"/>
                  </a:lnTo>
                  <a:lnTo>
                    <a:pt x="48" y="0"/>
                  </a:lnTo>
                  <a:lnTo>
                    <a:pt x="24" y="0"/>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47" name="Freeform 46"/>
            <p:cNvSpPr>
              <a:spLocks/>
            </p:cNvSpPr>
            <p:nvPr/>
          </p:nvSpPr>
          <p:spPr bwMode="auto">
            <a:xfrm>
              <a:off x="1335" y="2450"/>
              <a:ext cx="118" cy="40"/>
            </a:xfrm>
            <a:custGeom>
              <a:avLst/>
              <a:gdLst>
                <a:gd name="T0" fmla="*/ 0 w 145"/>
                <a:gd name="T1" fmla="*/ 0 h 49"/>
                <a:gd name="T2" fmla="*/ 2 w 145"/>
                <a:gd name="T3" fmla="*/ 2 h 49"/>
                <a:gd name="T4" fmla="*/ 2 w 145"/>
                <a:gd name="T5" fmla="*/ 2 h 49"/>
                <a:gd name="T6" fmla="*/ 2 w 145"/>
                <a:gd name="T7" fmla="*/ 2 h 49"/>
                <a:gd name="T8" fmla="*/ 2 w 145"/>
                <a:gd name="T9" fmla="*/ 2 h 49"/>
                <a:gd name="T10" fmla="*/ 2 w 145"/>
                <a:gd name="T11" fmla="*/ 2 h 49"/>
                <a:gd name="T12" fmla="*/ 2 w 145"/>
                <a:gd name="T13" fmla="*/ 2 h 49"/>
                <a:gd name="T14" fmla="*/ 0 60000 65536"/>
                <a:gd name="T15" fmla="*/ 0 60000 65536"/>
                <a:gd name="T16" fmla="*/ 0 60000 65536"/>
                <a:gd name="T17" fmla="*/ 0 60000 65536"/>
                <a:gd name="T18" fmla="*/ 0 60000 65536"/>
                <a:gd name="T19" fmla="*/ 0 60000 65536"/>
                <a:gd name="T20" fmla="*/ 0 60000 65536"/>
                <a:gd name="T21" fmla="*/ 0 w 145"/>
                <a:gd name="T22" fmla="*/ 0 h 49"/>
                <a:gd name="T23" fmla="*/ 145 w 145"/>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49">
                  <a:moveTo>
                    <a:pt x="0" y="0"/>
                  </a:moveTo>
                  <a:lnTo>
                    <a:pt x="40" y="8"/>
                  </a:lnTo>
                  <a:lnTo>
                    <a:pt x="56" y="32"/>
                  </a:lnTo>
                  <a:lnTo>
                    <a:pt x="72" y="40"/>
                  </a:lnTo>
                  <a:lnTo>
                    <a:pt x="88" y="48"/>
                  </a:lnTo>
                  <a:lnTo>
                    <a:pt x="112" y="48"/>
                  </a:lnTo>
                  <a:lnTo>
                    <a:pt x="144" y="4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48" name="Freeform 47"/>
            <p:cNvSpPr>
              <a:spLocks/>
            </p:cNvSpPr>
            <p:nvPr/>
          </p:nvSpPr>
          <p:spPr bwMode="auto">
            <a:xfrm>
              <a:off x="971" y="1838"/>
              <a:ext cx="365" cy="437"/>
            </a:xfrm>
            <a:custGeom>
              <a:avLst/>
              <a:gdLst>
                <a:gd name="T0" fmla="*/ 2 w 449"/>
                <a:gd name="T1" fmla="*/ 2 h 537"/>
                <a:gd name="T2" fmla="*/ 2 w 449"/>
                <a:gd name="T3" fmla="*/ 2 h 537"/>
                <a:gd name="T4" fmla="*/ 2 w 449"/>
                <a:gd name="T5" fmla="*/ 2 h 537"/>
                <a:gd name="T6" fmla="*/ 2 w 449"/>
                <a:gd name="T7" fmla="*/ 2 h 537"/>
                <a:gd name="T8" fmla="*/ 2 w 449"/>
                <a:gd name="T9" fmla="*/ 2 h 537"/>
                <a:gd name="T10" fmla="*/ 2 w 449"/>
                <a:gd name="T11" fmla="*/ 2 h 537"/>
                <a:gd name="T12" fmla="*/ 2 w 449"/>
                <a:gd name="T13" fmla="*/ 2 h 537"/>
                <a:gd name="T14" fmla="*/ 2 w 449"/>
                <a:gd name="T15" fmla="*/ 2 h 537"/>
                <a:gd name="T16" fmla="*/ 2 w 449"/>
                <a:gd name="T17" fmla="*/ 2 h 537"/>
                <a:gd name="T18" fmla="*/ 2 w 449"/>
                <a:gd name="T19" fmla="*/ 2 h 537"/>
                <a:gd name="T20" fmla="*/ 2 w 449"/>
                <a:gd name="T21" fmla="*/ 2 h 537"/>
                <a:gd name="T22" fmla="*/ 2 w 449"/>
                <a:gd name="T23" fmla="*/ 2 h 537"/>
                <a:gd name="T24" fmla="*/ 2 w 449"/>
                <a:gd name="T25" fmla="*/ 2 h 537"/>
                <a:gd name="T26" fmla="*/ 2 w 449"/>
                <a:gd name="T27" fmla="*/ 2 h 537"/>
                <a:gd name="T28" fmla="*/ 2 w 449"/>
                <a:gd name="T29" fmla="*/ 2 h 537"/>
                <a:gd name="T30" fmla="*/ 2 w 449"/>
                <a:gd name="T31" fmla="*/ 2 h 537"/>
                <a:gd name="T32" fmla="*/ 2 w 449"/>
                <a:gd name="T33" fmla="*/ 2 h 537"/>
                <a:gd name="T34" fmla="*/ 2 w 449"/>
                <a:gd name="T35" fmla="*/ 2 h 537"/>
                <a:gd name="T36" fmla="*/ 2 w 449"/>
                <a:gd name="T37" fmla="*/ 2 h 537"/>
                <a:gd name="T38" fmla="*/ 2 w 449"/>
                <a:gd name="T39" fmla="*/ 2 h 537"/>
                <a:gd name="T40" fmla="*/ 2 w 449"/>
                <a:gd name="T41" fmla="*/ 2 h 537"/>
                <a:gd name="T42" fmla="*/ 2 w 449"/>
                <a:gd name="T43" fmla="*/ 2 h 537"/>
                <a:gd name="T44" fmla="*/ 2 w 449"/>
                <a:gd name="T45" fmla="*/ 2 h 537"/>
                <a:gd name="T46" fmla="*/ 2 w 449"/>
                <a:gd name="T47" fmla="*/ 2 h 537"/>
                <a:gd name="T48" fmla="*/ 2 w 449"/>
                <a:gd name="T49" fmla="*/ 2 h 537"/>
                <a:gd name="T50" fmla="*/ 2 w 449"/>
                <a:gd name="T51" fmla="*/ 2 h 537"/>
                <a:gd name="T52" fmla="*/ 2 w 449"/>
                <a:gd name="T53" fmla="*/ 2 h 537"/>
                <a:gd name="T54" fmla="*/ 2 w 449"/>
                <a:gd name="T55" fmla="*/ 2 h 537"/>
                <a:gd name="T56" fmla="*/ 0 w 449"/>
                <a:gd name="T57" fmla="*/ 0 h 5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9"/>
                <a:gd name="T88" fmla="*/ 0 h 537"/>
                <a:gd name="T89" fmla="*/ 449 w 449"/>
                <a:gd name="T90" fmla="*/ 537 h 5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9" h="537">
                  <a:moveTo>
                    <a:pt x="448" y="536"/>
                  </a:moveTo>
                  <a:lnTo>
                    <a:pt x="424" y="520"/>
                  </a:lnTo>
                  <a:lnTo>
                    <a:pt x="400" y="512"/>
                  </a:lnTo>
                  <a:lnTo>
                    <a:pt x="376" y="488"/>
                  </a:lnTo>
                  <a:lnTo>
                    <a:pt x="344" y="472"/>
                  </a:lnTo>
                  <a:lnTo>
                    <a:pt x="320" y="456"/>
                  </a:lnTo>
                  <a:lnTo>
                    <a:pt x="312" y="440"/>
                  </a:lnTo>
                  <a:lnTo>
                    <a:pt x="296" y="424"/>
                  </a:lnTo>
                  <a:lnTo>
                    <a:pt x="272" y="424"/>
                  </a:lnTo>
                  <a:lnTo>
                    <a:pt x="248" y="408"/>
                  </a:lnTo>
                  <a:lnTo>
                    <a:pt x="224" y="384"/>
                  </a:lnTo>
                  <a:lnTo>
                    <a:pt x="200" y="376"/>
                  </a:lnTo>
                  <a:lnTo>
                    <a:pt x="184" y="352"/>
                  </a:lnTo>
                  <a:lnTo>
                    <a:pt x="168" y="336"/>
                  </a:lnTo>
                  <a:lnTo>
                    <a:pt x="160" y="304"/>
                  </a:lnTo>
                  <a:lnTo>
                    <a:pt x="168" y="288"/>
                  </a:lnTo>
                  <a:lnTo>
                    <a:pt x="160" y="248"/>
                  </a:lnTo>
                  <a:lnTo>
                    <a:pt x="144" y="208"/>
                  </a:lnTo>
                  <a:lnTo>
                    <a:pt x="136" y="192"/>
                  </a:lnTo>
                  <a:lnTo>
                    <a:pt x="120" y="160"/>
                  </a:lnTo>
                  <a:lnTo>
                    <a:pt x="112" y="128"/>
                  </a:lnTo>
                  <a:lnTo>
                    <a:pt x="104" y="104"/>
                  </a:lnTo>
                  <a:lnTo>
                    <a:pt x="80" y="80"/>
                  </a:lnTo>
                  <a:lnTo>
                    <a:pt x="72" y="48"/>
                  </a:lnTo>
                  <a:lnTo>
                    <a:pt x="64" y="16"/>
                  </a:lnTo>
                  <a:lnTo>
                    <a:pt x="40" y="8"/>
                  </a:lnTo>
                  <a:lnTo>
                    <a:pt x="32" y="16"/>
                  </a:lnTo>
                  <a:lnTo>
                    <a:pt x="16" y="8"/>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49" name="Freeform 48"/>
            <p:cNvSpPr>
              <a:spLocks/>
            </p:cNvSpPr>
            <p:nvPr/>
          </p:nvSpPr>
          <p:spPr bwMode="auto">
            <a:xfrm>
              <a:off x="1049" y="2112"/>
              <a:ext cx="105" cy="46"/>
            </a:xfrm>
            <a:custGeom>
              <a:avLst/>
              <a:gdLst>
                <a:gd name="T0" fmla="*/ 2 w 129"/>
                <a:gd name="T1" fmla="*/ 2 h 57"/>
                <a:gd name="T2" fmla="*/ 2 w 129"/>
                <a:gd name="T3" fmla="*/ 2 h 57"/>
                <a:gd name="T4" fmla="*/ 2 w 129"/>
                <a:gd name="T5" fmla="*/ 2 h 57"/>
                <a:gd name="T6" fmla="*/ 2 w 129"/>
                <a:gd name="T7" fmla="*/ 2 h 57"/>
                <a:gd name="T8" fmla="*/ 2 w 129"/>
                <a:gd name="T9" fmla="*/ 2 h 57"/>
                <a:gd name="T10" fmla="*/ 2 w 129"/>
                <a:gd name="T11" fmla="*/ 2 h 57"/>
                <a:gd name="T12" fmla="*/ 2 w 129"/>
                <a:gd name="T13" fmla="*/ 2 h 57"/>
                <a:gd name="T14" fmla="*/ 2 w 129"/>
                <a:gd name="T15" fmla="*/ 0 h 57"/>
                <a:gd name="T16" fmla="*/ 0 w 129"/>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
                <a:gd name="T28" fmla="*/ 0 h 57"/>
                <a:gd name="T29" fmla="*/ 129 w 129"/>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 h="57">
                  <a:moveTo>
                    <a:pt x="128" y="56"/>
                  </a:moveTo>
                  <a:lnTo>
                    <a:pt x="112" y="48"/>
                  </a:lnTo>
                  <a:lnTo>
                    <a:pt x="96" y="48"/>
                  </a:lnTo>
                  <a:lnTo>
                    <a:pt x="72" y="48"/>
                  </a:lnTo>
                  <a:lnTo>
                    <a:pt x="48" y="40"/>
                  </a:lnTo>
                  <a:lnTo>
                    <a:pt x="40" y="32"/>
                  </a:lnTo>
                  <a:lnTo>
                    <a:pt x="32" y="8"/>
                  </a:lnTo>
                  <a:lnTo>
                    <a:pt x="24" y="0"/>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50" name="Freeform 49"/>
            <p:cNvSpPr>
              <a:spLocks/>
            </p:cNvSpPr>
            <p:nvPr/>
          </p:nvSpPr>
          <p:spPr bwMode="auto">
            <a:xfrm>
              <a:off x="1140" y="1949"/>
              <a:ext cx="229" cy="261"/>
            </a:xfrm>
            <a:custGeom>
              <a:avLst/>
              <a:gdLst>
                <a:gd name="T0" fmla="*/ 0 w 281"/>
                <a:gd name="T1" fmla="*/ 0 h 321"/>
                <a:gd name="T2" fmla="*/ 2 w 281"/>
                <a:gd name="T3" fmla="*/ 2 h 321"/>
                <a:gd name="T4" fmla="*/ 2 w 281"/>
                <a:gd name="T5" fmla="*/ 2 h 321"/>
                <a:gd name="T6" fmla="*/ 2 w 281"/>
                <a:gd name="T7" fmla="*/ 2 h 321"/>
                <a:gd name="T8" fmla="*/ 2 w 281"/>
                <a:gd name="T9" fmla="*/ 2 h 321"/>
                <a:gd name="T10" fmla="*/ 2 w 281"/>
                <a:gd name="T11" fmla="*/ 2 h 321"/>
                <a:gd name="T12" fmla="*/ 2 w 281"/>
                <a:gd name="T13" fmla="*/ 2 h 321"/>
                <a:gd name="T14" fmla="*/ 2 w 281"/>
                <a:gd name="T15" fmla="*/ 2 h 321"/>
                <a:gd name="T16" fmla="*/ 2 w 281"/>
                <a:gd name="T17" fmla="*/ 2 h 321"/>
                <a:gd name="T18" fmla="*/ 2 w 281"/>
                <a:gd name="T19" fmla="*/ 2 h 321"/>
                <a:gd name="T20" fmla="*/ 2 w 281"/>
                <a:gd name="T21" fmla="*/ 2 h 321"/>
                <a:gd name="T22" fmla="*/ 2 w 281"/>
                <a:gd name="T23" fmla="*/ 2 h 321"/>
                <a:gd name="T24" fmla="*/ 2 w 281"/>
                <a:gd name="T25" fmla="*/ 2 h 321"/>
                <a:gd name="T26" fmla="*/ 2 w 281"/>
                <a:gd name="T27" fmla="*/ 2 h 321"/>
                <a:gd name="T28" fmla="*/ 2 w 281"/>
                <a:gd name="T29" fmla="*/ 2 h 321"/>
                <a:gd name="T30" fmla="*/ 2 w 281"/>
                <a:gd name="T31" fmla="*/ 2 h 321"/>
                <a:gd name="T32" fmla="*/ 2 w 281"/>
                <a:gd name="T33" fmla="*/ 2 h 321"/>
                <a:gd name="T34" fmla="*/ 2 w 281"/>
                <a:gd name="T35" fmla="*/ 2 h 321"/>
                <a:gd name="T36" fmla="*/ 2 w 281"/>
                <a:gd name="T37" fmla="*/ 2 h 3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1"/>
                <a:gd name="T58" fmla="*/ 0 h 321"/>
                <a:gd name="T59" fmla="*/ 281 w 281"/>
                <a:gd name="T60" fmla="*/ 321 h 3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1" h="321">
                  <a:moveTo>
                    <a:pt x="0" y="0"/>
                  </a:moveTo>
                  <a:lnTo>
                    <a:pt x="16" y="24"/>
                  </a:lnTo>
                  <a:lnTo>
                    <a:pt x="16" y="48"/>
                  </a:lnTo>
                  <a:lnTo>
                    <a:pt x="32" y="64"/>
                  </a:lnTo>
                  <a:lnTo>
                    <a:pt x="64" y="80"/>
                  </a:lnTo>
                  <a:lnTo>
                    <a:pt x="80" y="120"/>
                  </a:lnTo>
                  <a:lnTo>
                    <a:pt x="88" y="152"/>
                  </a:lnTo>
                  <a:lnTo>
                    <a:pt x="112" y="168"/>
                  </a:lnTo>
                  <a:lnTo>
                    <a:pt x="120" y="184"/>
                  </a:lnTo>
                  <a:lnTo>
                    <a:pt x="144" y="192"/>
                  </a:lnTo>
                  <a:lnTo>
                    <a:pt x="168" y="200"/>
                  </a:lnTo>
                  <a:lnTo>
                    <a:pt x="184" y="208"/>
                  </a:lnTo>
                  <a:lnTo>
                    <a:pt x="208" y="208"/>
                  </a:lnTo>
                  <a:lnTo>
                    <a:pt x="232" y="224"/>
                  </a:lnTo>
                  <a:lnTo>
                    <a:pt x="232" y="248"/>
                  </a:lnTo>
                  <a:lnTo>
                    <a:pt x="232" y="280"/>
                  </a:lnTo>
                  <a:lnTo>
                    <a:pt x="256" y="304"/>
                  </a:lnTo>
                  <a:lnTo>
                    <a:pt x="272" y="312"/>
                  </a:lnTo>
                  <a:lnTo>
                    <a:pt x="280" y="32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51" name="Freeform 50"/>
            <p:cNvSpPr>
              <a:spLocks/>
            </p:cNvSpPr>
            <p:nvPr/>
          </p:nvSpPr>
          <p:spPr bwMode="auto">
            <a:xfrm>
              <a:off x="1172" y="1923"/>
              <a:ext cx="190" cy="248"/>
            </a:xfrm>
            <a:custGeom>
              <a:avLst/>
              <a:gdLst>
                <a:gd name="T0" fmla="*/ 2 w 233"/>
                <a:gd name="T1" fmla="*/ 2 h 305"/>
                <a:gd name="T2" fmla="*/ 2 w 233"/>
                <a:gd name="T3" fmla="*/ 2 h 305"/>
                <a:gd name="T4" fmla="*/ 2 w 233"/>
                <a:gd name="T5" fmla="*/ 2 h 305"/>
                <a:gd name="T6" fmla="*/ 2 w 233"/>
                <a:gd name="T7" fmla="*/ 2 h 305"/>
                <a:gd name="T8" fmla="*/ 2 w 233"/>
                <a:gd name="T9" fmla="*/ 2 h 305"/>
                <a:gd name="T10" fmla="*/ 2 w 233"/>
                <a:gd name="T11" fmla="*/ 2 h 305"/>
                <a:gd name="T12" fmla="*/ 2 w 233"/>
                <a:gd name="T13" fmla="*/ 2 h 305"/>
                <a:gd name="T14" fmla="*/ 2 w 233"/>
                <a:gd name="T15" fmla="*/ 2 h 305"/>
                <a:gd name="T16" fmla="*/ 2 w 233"/>
                <a:gd name="T17" fmla="*/ 2 h 305"/>
                <a:gd name="T18" fmla="*/ 2 w 233"/>
                <a:gd name="T19" fmla="*/ 2 h 305"/>
                <a:gd name="T20" fmla="*/ 2 w 233"/>
                <a:gd name="T21" fmla="*/ 2 h 305"/>
                <a:gd name="T22" fmla="*/ 2 w 233"/>
                <a:gd name="T23" fmla="*/ 2 h 305"/>
                <a:gd name="T24" fmla="*/ 2 w 233"/>
                <a:gd name="T25" fmla="*/ 2 h 305"/>
                <a:gd name="T26" fmla="*/ 2 w 233"/>
                <a:gd name="T27" fmla="*/ 2 h 305"/>
                <a:gd name="T28" fmla="*/ 2 w 233"/>
                <a:gd name="T29" fmla="*/ 2 h 305"/>
                <a:gd name="T30" fmla="*/ 2 w 233"/>
                <a:gd name="T31" fmla="*/ 2 h 305"/>
                <a:gd name="T32" fmla="*/ 0 w 233"/>
                <a:gd name="T33" fmla="*/ 0 h 3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3"/>
                <a:gd name="T52" fmla="*/ 0 h 305"/>
                <a:gd name="T53" fmla="*/ 233 w 233"/>
                <a:gd name="T54" fmla="*/ 305 h 3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3" h="305">
                  <a:moveTo>
                    <a:pt x="200" y="304"/>
                  </a:moveTo>
                  <a:lnTo>
                    <a:pt x="208" y="296"/>
                  </a:lnTo>
                  <a:lnTo>
                    <a:pt x="224" y="280"/>
                  </a:lnTo>
                  <a:lnTo>
                    <a:pt x="232" y="264"/>
                  </a:lnTo>
                  <a:lnTo>
                    <a:pt x="224" y="240"/>
                  </a:lnTo>
                  <a:lnTo>
                    <a:pt x="192" y="208"/>
                  </a:lnTo>
                  <a:lnTo>
                    <a:pt x="168" y="192"/>
                  </a:lnTo>
                  <a:lnTo>
                    <a:pt x="152" y="176"/>
                  </a:lnTo>
                  <a:lnTo>
                    <a:pt x="128" y="160"/>
                  </a:lnTo>
                  <a:lnTo>
                    <a:pt x="104" y="128"/>
                  </a:lnTo>
                  <a:lnTo>
                    <a:pt x="88" y="96"/>
                  </a:lnTo>
                  <a:lnTo>
                    <a:pt x="72" y="88"/>
                  </a:lnTo>
                  <a:lnTo>
                    <a:pt x="64" y="64"/>
                  </a:lnTo>
                  <a:lnTo>
                    <a:pt x="48" y="48"/>
                  </a:lnTo>
                  <a:lnTo>
                    <a:pt x="48" y="24"/>
                  </a:lnTo>
                  <a:lnTo>
                    <a:pt x="32" y="8"/>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52" name="Freeform 51"/>
            <p:cNvSpPr>
              <a:spLocks/>
            </p:cNvSpPr>
            <p:nvPr/>
          </p:nvSpPr>
          <p:spPr bwMode="auto">
            <a:xfrm>
              <a:off x="1159" y="1767"/>
              <a:ext cx="86" cy="235"/>
            </a:xfrm>
            <a:custGeom>
              <a:avLst/>
              <a:gdLst>
                <a:gd name="T0" fmla="*/ 2 w 105"/>
                <a:gd name="T1" fmla="*/ 2 h 289"/>
                <a:gd name="T2" fmla="*/ 2 w 105"/>
                <a:gd name="T3" fmla="*/ 2 h 289"/>
                <a:gd name="T4" fmla="*/ 2 w 105"/>
                <a:gd name="T5" fmla="*/ 2 h 289"/>
                <a:gd name="T6" fmla="*/ 2 w 105"/>
                <a:gd name="T7" fmla="*/ 2 h 289"/>
                <a:gd name="T8" fmla="*/ 2 w 105"/>
                <a:gd name="T9" fmla="*/ 2 h 289"/>
                <a:gd name="T10" fmla="*/ 2 w 105"/>
                <a:gd name="T11" fmla="*/ 2 h 289"/>
                <a:gd name="T12" fmla="*/ 2 w 105"/>
                <a:gd name="T13" fmla="*/ 2 h 289"/>
                <a:gd name="T14" fmla="*/ 2 w 105"/>
                <a:gd name="T15" fmla="*/ 2 h 289"/>
                <a:gd name="T16" fmla="*/ 2 w 105"/>
                <a:gd name="T17" fmla="*/ 2 h 289"/>
                <a:gd name="T18" fmla="*/ 0 w 105"/>
                <a:gd name="T19" fmla="*/ 2 h 289"/>
                <a:gd name="T20" fmla="*/ 2 w 105"/>
                <a:gd name="T21" fmla="*/ 2 h 289"/>
                <a:gd name="T22" fmla="*/ 2 w 105"/>
                <a:gd name="T23" fmla="*/ 2 h 289"/>
                <a:gd name="T24" fmla="*/ 2 w 105"/>
                <a:gd name="T25" fmla="*/ 2 h 289"/>
                <a:gd name="T26" fmla="*/ 2 w 105"/>
                <a:gd name="T27" fmla="*/ 0 h 289"/>
                <a:gd name="T28" fmla="*/ 2 w 105"/>
                <a:gd name="T29" fmla="*/ 2 h 2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5"/>
                <a:gd name="T46" fmla="*/ 0 h 289"/>
                <a:gd name="T47" fmla="*/ 105 w 105"/>
                <a:gd name="T48" fmla="*/ 289 h 2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5" h="289">
                  <a:moveTo>
                    <a:pt x="104" y="288"/>
                  </a:moveTo>
                  <a:lnTo>
                    <a:pt x="96" y="256"/>
                  </a:lnTo>
                  <a:lnTo>
                    <a:pt x="88" y="232"/>
                  </a:lnTo>
                  <a:lnTo>
                    <a:pt x="72" y="200"/>
                  </a:lnTo>
                  <a:lnTo>
                    <a:pt x="64" y="176"/>
                  </a:lnTo>
                  <a:lnTo>
                    <a:pt x="56" y="144"/>
                  </a:lnTo>
                  <a:lnTo>
                    <a:pt x="48" y="128"/>
                  </a:lnTo>
                  <a:lnTo>
                    <a:pt x="32" y="104"/>
                  </a:lnTo>
                  <a:lnTo>
                    <a:pt x="8" y="96"/>
                  </a:lnTo>
                  <a:lnTo>
                    <a:pt x="0" y="64"/>
                  </a:lnTo>
                  <a:lnTo>
                    <a:pt x="8" y="40"/>
                  </a:lnTo>
                  <a:lnTo>
                    <a:pt x="24" y="24"/>
                  </a:lnTo>
                  <a:lnTo>
                    <a:pt x="32" y="8"/>
                  </a:lnTo>
                  <a:lnTo>
                    <a:pt x="56" y="0"/>
                  </a:lnTo>
                  <a:lnTo>
                    <a:pt x="72" y="8"/>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53" name="Freeform 52"/>
            <p:cNvSpPr>
              <a:spLocks/>
            </p:cNvSpPr>
            <p:nvPr/>
          </p:nvSpPr>
          <p:spPr bwMode="auto">
            <a:xfrm>
              <a:off x="1029" y="1812"/>
              <a:ext cx="73" cy="196"/>
            </a:xfrm>
            <a:custGeom>
              <a:avLst/>
              <a:gdLst>
                <a:gd name="T0" fmla="*/ 2 w 89"/>
                <a:gd name="T1" fmla="*/ 2 h 241"/>
                <a:gd name="T2" fmla="*/ 2 w 89"/>
                <a:gd name="T3" fmla="*/ 2 h 241"/>
                <a:gd name="T4" fmla="*/ 2 w 89"/>
                <a:gd name="T5" fmla="*/ 2 h 241"/>
                <a:gd name="T6" fmla="*/ 2 w 89"/>
                <a:gd name="T7" fmla="*/ 2 h 241"/>
                <a:gd name="T8" fmla="*/ 2 w 89"/>
                <a:gd name="T9" fmla="*/ 2 h 241"/>
                <a:gd name="T10" fmla="*/ 2 w 89"/>
                <a:gd name="T11" fmla="*/ 2 h 241"/>
                <a:gd name="T12" fmla="*/ 2 w 89"/>
                <a:gd name="T13" fmla="*/ 2 h 241"/>
                <a:gd name="T14" fmla="*/ 2 w 89"/>
                <a:gd name="T15" fmla="*/ 2 h 241"/>
                <a:gd name="T16" fmla="*/ 2 w 89"/>
                <a:gd name="T17" fmla="*/ 2 h 241"/>
                <a:gd name="T18" fmla="*/ 2 w 89"/>
                <a:gd name="T19" fmla="*/ 2 h 241"/>
                <a:gd name="T20" fmla="*/ 2 w 89"/>
                <a:gd name="T21" fmla="*/ 2 h 241"/>
                <a:gd name="T22" fmla="*/ 2 w 89"/>
                <a:gd name="T23" fmla="*/ 2 h 241"/>
                <a:gd name="T24" fmla="*/ 2 w 89"/>
                <a:gd name="T25" fmla="*/ 2 h 241"/>
                <a:gd name="T26" fmla="*/ 2 w 89"/>
                <a:gd name="T27" fmla="*/ 2 h 241"/>
                <a:gd name="T28" fmla="*/ 2 w 89"/>
                <a:gd name="T29" fmla="*/ 0 h 241"/>
                <a:gd name="T30" fmla="*/ 2 w 89"/>
                <a:gd name="T31" fmla="*/ 2 h 241"/>
                <a:gd name="T32" fmla="*/ 0 w 89"/>
                <a:gd name="T33" fmla="*/ 2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241"/>
                <a:gd name="T53" fmla="*/ 89 w 89"/>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241">
                  <a:moveTo>
                    <a:pt x="64" y="240"/>
                  </a:moveTo>
                  <a:lnTo>
                    <a:pt x="64" y="224"/>
                  </a:lnTo>
                  <a:lnTo>
                    <a:pt x="64" y="200"/>
                  </a:lnTo>
                  <a:lnTo>
                    <a:pt x="64" y="176"/>
                  </a:lnTo>
                  <a:lnTo>
                    <a:pt x="72" y="152"/>
                  </a:lnTo>
                  <a:lnTo>
                    <a:pt x="64" y="128"/>
                  </a:lnTo>
                  <a:lnTo>
                    <a:pt x="56" y="120"/>
                  </a:lnTo>
                  <a:lnTo>
                    <a:pt x="64" y="96"/>
                  </a:lnTo>
                  <a:lnTo>
                    <a:pt x="64" y="80"/>
                  </a:lnTo>
                  <a:lnTo>
                    <a:pt x="64" y="32"/>
                  </a:lnTo>
                  <a:lnTo>
                    <a:pt x="80" y="24"/>
                  </a:lnTo>
                  <a:lnTo>
                    <a:pt x="88" y="16"/>
                  </a:lnTo>
                  <a:lnTo>
                    <a:pt x="72" y="8"/>
                  </a:lnTo>
                  <a:lnTo>
                    <a:pt x="56" y="8"/>
                  </a:lnTo>
                  <a:lnTo>
                    <a:pt x="32" y="0"/>
                  </a:lnTo>
                  <a:lnTo>
                    <a:pt x="8" y="8"/>
                  </a:lnTo>
                  <a:lnTo>
                    <a:pt x="0" y="16"/>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54" name="Freeform 53"/>
            <p:cNvSpPr>
              <a:spLocks/>
            </p:cNvSpPr>
            <p:nvPr/>
          </p:nvSpPr>
          <p:spPr bwMode="auto">
            <a:xfrm>
              <a:off x="951" y="1780"/>
              <a:ext cx="144" cy="20"/>
            </a:xfrm>
            <a:custGeom>
              <a:avLst/>
              <a:gdLst>
                <a:gd name="T0" fmla="*/ 2 w 177"/>
                <a:gd name="T1" fmla="*/ 2 h 25"/>
                <a:gd name="T2" fmla="*/ 2 w 177"/>
                <a:gd name="T3" fmla="*/ 2 h 25"/>
                <a:gd name="T4" fmla="*/ 2 w 177"/>
                <a:gd name="T5" fmla="*/ 2 h 25"/>
                <a:gd name="T6" fmla="*/ 2 w 177"/>
                <a:gd name="T7" fmla="*/ 2 h 25"/>
                <a:gd name="T8" fmla="*/ 2 w 177"/>
                <a:gd name="T9" fmla="*/ 2 h 25"/>
                <a:gd name="T10" fmla="*/ 2 w 177"/>
                <a:gd name="T11" fmla="*/ 2 h 25"/>
                <a:gd name="T12" fmla="*/ 2 w 177"/>
                <a:gd name="T13" fmla="*/ 2 h 25"/>
                <a:gd name="T14" fmla="*/ 2 w 177"/>
                <a:gd name="T15" fmla="*/ 2 h 25"/>
                <a:gd name="T16" fmla="*/ 2 w 177"/>
                <a:gd name="T17" fmla="*/ 0 h 25"/>
                <a:gd name="T18" fmla="*/ 0 w 177"/>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25"/>
                <a:gd name="T32" fmla="*/ 177 w 17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25">
                  <a:moveTo>
                    <a:pt x="176" y="16"/>
                  </a:moveTo>
                  <a:lnTo>
                    <a:pt x="160" y="8"/>
                  </a:lnTo>
                  <a:lnTo>
                    <a:pt x="136" y="16"/>
                  </a:lnTo>
                  <a:lnTo>
                    <a:pt x="112" y="16"/>
                  </a:lnTo>
                  <a:lnTo>
                    <a:pt x="88" y="24"/>
                  </a:lnTo>
                  <a:lnTo>
                    <a:pt x="64" y="16"/>
                  </a:lnTo>
                  <a:lnTo>
                    <a:pt x="48" y="16"/>
                  </a:lnTo>
                  <a:lnTo>
                    <a:pt x="16" y="8"/>
                  </a:lnTo>
                  <a:lnTo>
                    <a:pt x="8" y="0"/>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55" name="Freeform 54"/>
            <p:cNvSpPr>
              <a:spLocks/>
            </p:cNvSpPr>
            <p:nvPr/>
          </p:nvSpPr>
          <p:spPr bwMode="auto">
            <a:xfrm>
              <a:off x="1114" y="1734"/>
              <a:ext cx="66" cy="66"/>
            </a:xfrm>
            <a:custGeom>
              <a:avLst/>
              <a:gdLst>
                <a:gd name="T0" fmla="*/ 0 w 81"/>
                <a:gd name="T1" fmla="*/ 2 h 81"/>
                <a:gd name="T2" fmla="*/ 2 w 81"/>
                <a:gd name="T3" fmla="*/ 2 h 81"/>
                <a:gd name="T4" fmla="*/ 2 w 81"/>
                <a:gd name="T5" fmla="*/ 2 h 81"/>
                <a:gd name="T6" fmla="*/ 2 w 81"/>
                <a:gd name="T7" fmla="*/ 2 h 81"/>
                <a:gd name="T8" fmla="*/ 2 w 81"/>
                <a:gd name="T9" fmla="*/ 2 h 81"/>
                <a:gd name="T10" fmla="*/ 2 w 81"/>
                <a:gd name="T11" fmla="*/ 0 h 81"/>
                <a:gd name="T12" fmla="*/ 2 w 81"/>
                <a:gd name="T13" fmla="*/ 0 h 81"/>
                <a:gd name="T14" fmla="*/ 0 60000 65536"/>
                <a:gd name="T15" fmla="*/ 0 60000 65536"/>
                <a:gd name="T16" fmla="*/ 0 60000 65536"/>
                <a:gd name="T17" fmla="*/ 0 60000 65536"/>
                <a:gd name="T18" fmla="*/ 0 60000 65536"/>
                <a:gd name="T19" fmla="*/ 0 60000 65536"/>
                <a:gd name="T20" fmla="*/ 0 60000 65536"/>
                <a:gd name="T21" fmla="*/ 0 w 81"/>
                <a:gd name="T22" fmla="*/ 0 h 81"/>
                <a:gd name="T23" fmla="*/ 81 w 81"/>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81">
                  <a:moveTo>
                    <a:pt x="0" y="80"/>
                  </a:moveTo>
                  <a:lnTo>
                    <a:pt x="8" y="64"/>
                  </a:lnTo>
                  <a:lnTo>
                    <a:pt x="24" y="40"/>
                  </a:lnTo>
                  <a:lnTo>
                    <a:pt x="24" y="16"/>
                  </a:lnTo>
                  <a:lnTo>
                    <a:pt x="40" y="8"/>
                  </a:lnTo>
                  <a:lnTo>
                    <a:pt x="56" y="0"/>
                  </a:lnTo>
                  <a:lnTo>
                    <a:pt x="8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56" name="Freeform 55"/>
            <p:cNvSpPr>
              <a:spLocks/>
            </p:cNvSpPr>
            <p:nvPr/>
          </p:nvSpPr>
          <p:spPr bwMode="auto">
            <a:xfrm>
              <a:off x="1290" y="1611"/>
              <a:ext cx="183" cy="170"/>
            </a:xfrm>
            <a:custGeom>
              <a:avLst/>
              <a:gdLst>
                <a:gd name="T0" fmla="*/ 0 w 225"/>
                <a:gd name="T1" fmla="*/ 2 h 209"/>
                <a:gd name="T2" fmla="*/ 0 w 225"/>
                <a:gd name="T3" fmla="*/ 2 h 209"/>
                <a:gd name="T4" fmla="*/ 2 w 225"/>
                <a:gd name="T5" fmla="*/ 2 h 209"/>
                <a:gd name="T6" fmla="*/ 2 w 225"/>
                <a:gd name="T7" fmla="*/ 2 h 209"/>
                <a:gd name="T8" fmla="*/ 2 w 225"/>
                <a:gd name="T9" fmla="*/ 2 h 209"/>
                <a:gd name="T10" fmla="*/ 2 w 225"/>
                <a:gd name="T11" fmla="*/ 2 h 209"/>
                <a:gd name="T12" fmla="*/ 2 w 225"/>
                <a:gd name="T13" fmla="*/ 2 h 209"/>
                <a:gd name="T14" fmla="*/ 2 w 225"/>
                <a:gd name="T15" fmla="*/ 2 h 209"/>
                <a:gd name="T16" fmla="*/ 2 w 225"/>
                <a:gd name="T17" fmla="*/ 2 h 209"/>
                <a:gd name="T18" fmla="*/ 2 w 225"/>
                <a:gd name="T19" fmla="*/ 2 h 209"/>
                <a:gd name="T20" fmla="*/ 2 w 225"/>
                <a:gd name="T21" fmla="*/ 2 h 209"/>
                <a:gd name="T22" fmla="*/ 2 w 225"/>
                <a:gd name="T23" fmla="*/ 2 h 209"/>
                <a:gd name="T24" fmla="*/ 2 w 225"/>
                <a:gd name="T25" fmla="*/ 2 h 209"/>
                <a:gd name="T26" fmla="*/ 2 w 225"/>
                <a:gd name="T27" fmla="*/ 2 h 209"/>
                <a:gd name="T28" fmla="*/ 2 w 225"/>
                <a:gd name="T29" fmla="*/ 2 h 209"/>
                <a:gd name="T30" fmla="*/ 2 w 225"/>
                <a:gd name="T31" fmla="*/ 2 h 209"/>
                <a:gd name="T32" fmla="*/ 2 w 225"/>
                <a:gd name="T33" fmla="*/ 2 h 209"/>
                <a:gd name="T34" fmla="*/ 2 w 225"/>
                <a:gd name="T35" fmla="*/ 2 h 209"/>
                <a:gd name="T36" fmla="*/ 2 w 225"/>
                <a:gd name="T37" fmla="*/ 0 h 2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5"/>
                <a:gd name="T58" fmla="*/ 0 h 209"/>
                <a:gd name="T59" fmla="*/ 225 w 225"/>
                <a:gd name="T60" fmla="*/ 209 h 2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5" h="209">
                  <a:moveTo>
                    <a:pt x="0" y="208"/>
                  </a:moveTo>
                  <a:lnTo>
                    <a:pt x="0" y="192"/>
                  </a:lnTo>
                  <a:lnTo>
                    <a:pt x="16" y="184"/>
                  </a:lnTo>
                  <a:lnTo>
                    <a:pt x="24" y="168"/>
                  </a:lnTo>
                  <a:lnTo>
                    <a:pt x="24" y="160"/>
                  </a:lnTo>
                  <a:lnTo>
                    <a:pt x="48" y="152"/>
                  </a:lnTo>
                  <a:lnTo>
                    <a:pt x="64" y="128"/>
                  </a:lnTo>
                  <a:lnTo>
                    <a:pt x="64" y="120"/>
                  </a:lnTo>
                  <a:lnTo>
                    <a:pt x="80" y="104"/>
                  </a:lnTo>
                  <a:lnTo>
                    <a:pt x="80" y="88"/>
                  </a:lnTo>
                  <a:lnTo>
                    <a:pt x="80" y="64"/>
                  </a:lnTo>
                  <a:lnTo>
                    <a:pt x="96" y="56"/>
                  </a:lnTo>
                  <a:lnTo>
                    <a:pt x="104" y="48"/>
                  </a:lnTo>
                  <a:lnTo>
                    <a:pt x="128" y="48"/>
                  </a:lnTo>
                  <a:lnTo>
                    <a:pt x="152" y="32"/>
                  </a:lnTo>
                  <a:lnTo>
                    <a:pt x="168" y="16"/>
                  </a:lnTo>
                  <a:lnTo>
                    <a:pt x="192" y="24"/>
                  </a:lnTo>
                  <a:lnTo>
                    <a:pt x="216" y="8"/>
                  </a:lnTo>
                  <a:lnTo>
                    <a:pt x="224"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57" name="Freeform 56"/>
            <p:cNvSpPr>
              <a:spLocks/>
            </p:cNvSpPr>
            <p:nvPr/>
          </p:nvSpPr>
          <p:spPr bwMode="auto">
            <a:xfrm>
              <a:off x="1374" y="1604"/>
              <a:ext cx="34" cy="46"/>
            </a:xfrm>
            <a:custGeom>
              <a:avLst/>
              <a:gdLst>
                <a:gd name="T0" fmla="*/ 0 w 41"/>
                <a:gd name="T1" fmla="*/ 2 h 57"/>
                <a:gd name="T2" fmla="*/ 2 w 41"/>
                <a:gd name="T3" fmla="*/ 2 h 57"/>
                <a:gd name="T4" fmla="*/ 2 w 41"/>
                <a:gd name="T5" fmla="*/ 2 h 57"/>
                <a:gd name="T6" fmla="*/ 2 w 41"/>
                <a:gd name="T7" fmla="*/ 2 h 57"/>
                <a:gd name="T8" fmla="*/ 2 w 41"/>
                <a:gd name="T9" fmla="*/ 2 h 57"/>
                <a:gd name="T10" fmla="*/ 2 w 41"/>
                <a:gd name="T11" fmla="*/ 0 h 57"/>
                <a:gd name="T12" fmla="*/ 0 60000 65536"/>
                <a:gd name="T13" fmla="*/ 0 60000 65536"/>
                <a:gd name="T14" fmla="*/ 0 60000 65536"/>
                <a:gd name="T15" fmla="*/ 0 60000 65536"/>
                <a:gd name="T16" fmla="*/ 0 60000 65536"/>
                <a:gd name="T17" fmla="*/ 0 60000 65536"/>
                <a:gd name="T18" fmla="*/ 0 w 41"/>
                <a:gd name="T19" fmla="*/ 0 h 57"/>
                <a:gd name="T20" fmla="*/ 41 w 41"/>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41" h="57">
                  <a:moveTo>
                    <a:pt x="0" y="56"/>
                  </a:moveTo>
                  <a:lnTo>
                    <a:pt x="8" y="48"/>
                  </a:lnTo>
                  <a:lnTo>
                    <a:pt x="16" y="32"/>
                  </a:lnTo>
                  <a:lnTo>
                    <a:pt x="24" y="16"/>
                  </a:lnTo>
                  <a:lnTo>
                    <a:pt x="32" y="8"/>
                  </a:lnTo>
                  <a:lnTo>
                    <a:pt x="4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58" name="Freeform 57"/>
            <p:cNvSpPr>
              <a:spLocks/>
            </p:cNvSpPr>
            <p:nvPr/>
          </p:nvSpPr>
          <p:spPr bwMode="auto">
            <a:xfrm>
              <a:off x="1335" y="1715"/>
              <a:ext cx="73" cy="157"/>
            </a:xfrm>
            <a:custGeom>
              <a:avLst/>
              <a:gdLst>
                <a:gd name="T0" fmla="*/ 0 w 89"/>
                <a:gd name="T1" fmla="*/ 2 h 193"/>
                <a:gd name="T2" fmla="*/ 0 w 89"/>
                <a:gd name="T3" fmla="*/ 2 h 193"/>
                <a:gd name="T4" fmla="*/ 0 w 89"/>
                <a:gd name="T5" fmla="*/ 2 h 193"/>
                <a:gd name="T6" fmla="*/ 2 w 89"/>
                <a:gd name="T7" fmla="*/ 2 h 193"/>
                <a:gd name="T8" fmla="*/ 2 w 89"/>
                <a:gd name="T9" fmla="*/ 2 h 193"/>
                <a:gd name="T10" fmla="*/ 2 w 89"/>
                <a:gd name="T11" fmla="*/ 2 h 193"/>
                <a:gd name="T12" fmla="*/ 2 w 89"/>
                <a:gd name="T13" fmla="*/ 2 h 193"/>
                <a:gd name="T14" fmla="*/ 2 w 89"/>
                <a:gd name="T15" fmla="*/ 2 h 193"/>
                <a:gd name="T16" fmla="*/ 2 w 89"/>
                <a:gd name="T17" fmla="*/ 2 h 193"/>
                <a:gd name="T18" fmla="*/ 2 w 89"/>
                <a:gd name="T19" fmla="*/ 2 h 193"/>
                <a:gd name="T20" fmla="*/ 2 w 89"/>
                <a:gd name="T21" fmla="*/ 0 h 1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193"/>
                <a:gd name="T35" fmla="*/ 89 w 89"/>
                <a:gd name="T36" fmla="*/ 193 h 1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193">
                  <a:moveTo>
                    <a:pt x="0" y="192"/>
                  </a:moveTo>
                  <a:lnTo>
                    <a:pt x="0" y="168"/>
                  </a:lnTo>
                  <a:lnTo>
                    <a:pt x="0" y="152"/>
                  </a:lnTo>
                  <a:lnTo>
                    <a:pt x="24" y="144"/>
                  </a:lnTo>
                  <a:lnTo>
                    <a:pt x="48" y="136"/>
                  </a:lnTo>
                  <a:lnTo>
                    <a:pt x="56" y="120"/>
                  </a:lnTo>
                  <a:lnTo>
                    <a:pt x="64" y="96"/>
                  </a:lnTo>
                  <a:lnTo>
                    <a:pt x="72" y="64"/>
                  </a:lnTo>
                  <a:lnTo>
                    <a:pt x="80" y="32"/>
                  </a:lnTo>
                  <a:lnTo>
                    <a:pt x="88" y="8"/>
                  </a:lnTo>
                  <a:lnTo>
                    <a:pt x="88"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59" name="Freeform 58"/>
            <p:cNvSpPr>
              <a:spLocks/>
            </p:cNvSpPr>
            <p:nvPr/>
          </p:nvSpPr>
          <p:spPr bwMode="auto">
            <a:xfrm>
              <a:off x="1355" y="1643"/>
              <a:ext cx="85" cy="53"/>
            </a:xfrm>
            <a:custGeom>
              <a:avLst/>
              <a:gdLst>
                <a:gd name="T0" fmla="*/ 0 w 105"/>
                <a:gd name="T1" fmla="*/ 2 h 65"/>
                <a:gd name="T2" fmla="*/ 2 w 105"/>
                <a:gd name="T3" fmla="*/ 2 h 65"/>
                <a:gd name="T4" fmla="*/ 2 w 105"/>
                <a:gd name="T5" fmla="*/ 2 h 65"/>
                <a:gd name="T6" fmla="*/ 2 w 105"/>
                <a:gd name="T7" fmla="*/ 2 h 65"/>
                <a:gd name="T8" fmla="*/ 2 w 105"/>
                <a:gd name="T9" fmla="*/ 2 h 65"/>
                <a:gd name="T10" fmla="*/ 2 w 105"/>
                <a:gd name="T11" fmla="*/ 2 h 65"/>
                <a:gd name="T12" fmla="*/ 2 w 105"/>
                <a:gd name="T13" fmla="*/ 0 h 65"/>
                <a:gd name="T14" fmla="*/ 0 60000 65536"/>
                <a:gd name="T15" fmla="*/ 0 60000 65536"/>
                <a:gd name="T16" fmla="*/ 0 60000 65536"/>
                <a:gd name="T17" fmla="*/ 0 60000 65536"/>
                <a:gd name="T18" fmla="*/ 0 60000 65536"/>
                <a:gd name="T19" fmla="*/ 0 60000 65536"/>
                <a:gd name="T20" fmla="*/ 0 60000 65536"/>
                <a:gd name="T21" fmla="*/ 0 w 105"/>
                <a:gd name="T22" fmla="*/ 0 h 65"/>
                <a:gd name="T23" fmla="*/ 105 w 105"/>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65">
                  <a:moveTo>
                    <a:pt x="0" y="64"/>
                  </a:moveTo>
                  <a:lnTo>
                    <a:pt x="24" y="56"/>
                  </a:lnTo>
                  <a:lnTo>
                    <a:pt x="40" y="48"/>
                  </a:lnTo>
                  <a:lnTo>
                    <a:pt x="48" y="24"/>
                  </a:lnTo>
                  <a:lnTo>
                    <a:pt x="80" y="32"/>
                  </a:lnTo>
                  <a:lnTo>
                    <a:pt x="96" y="16"/>
                  </a:lnTo>
                  <a:lnTo>
                    <a:pt x="104"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60" name="Freeform 59"/>
            <p:cNvSpPr>
              <a:spLocks/>
            </p:cNvSpPr>
            <p:nvPr/>
          </p:nvSpPr>
          <p:spPr bwMode="auto">
            <a:xfrm>
              <a:off x="1420" y="1650"/>
              <a:ext cx="40" cy="20"/>
            </a:xfrm>
            <a:custGeom>
              <a:avLst/>
              <a:gdLst>
                <a:gd name="T0" fmla="*/ 0 w 49"/>
                <a:gd name="T1" fmla="*/ 2 h 25"/>
                <a:gd name="T2" fmla="*/ 2 w 49"/>
                <a:gd name="T3" fmla="*/ 2 h 25"/>
                <a:gd name="T4" fmla="*/ 2 w 49"/>
                <a:gd name="T5" fmla="*/ 2 h 25"/>
                <a:gd name="T6" fmla="*/ 2 w 49"/>
                <a:gd name="T7" fmla="*/ 2 h 25"/>
                <a:gd name="T8" fmla="*/ 2 w 49"/>
                <a:gd name="T9" fmla="*/ 0 h 25"/>
                <a:gd name="T10" fmla="*/ 0 60000 65536"/>
                <a:gd name="T11" fmla="*/ 0 60000 65536"/>
                <a:gd name="T12" fmla="*/ 0 60000 65536"/>
                <a:gd name="T13" fmla="*/ 0 60000 65536"/>
                <a:gd name="T14" fmla="*/ 0 60000 65536"/>
                <a:gd name="T15" fmla="*/ 0 w 49"/>
                <a:gd name="T16" fmla="*/ 0 h 25"/>
                <a:gd name="T17" fmla="*/ 49 w 49"/>
                <a:gd name="T18" fmla="*/ 25 h 25"/>
              </a:gdLst>
              <a:ahLst/>
              <a:cxnLst>
                <a:cxn ang="T10">
                  <a:pos x="T0" y="T1"/>
                </a:cxn>
                <a:cxn ang="T11">
                  <a:pos x="T2" y="T3"/>
                </a:cxn>
                <a:cxn ang="T12">
                  <a:pos x="T4" y="T5"/>
                </a:cxn>
                <a:cxn ang="T13">
                  <a:pos x="T6" y="T7"/>
                </a:cxn>
                <a:cxn ang="T14">
                  <a:pos x="T8" y="T9"/>
                </a:cxn>
              </a:cxnLst>
              <a:rect l="T15" t="T16" r="T17" b="T18"/>
              <a:pathLst>
                <a:path w="49" h="25">
                  <a:moveTo>
                    <a:pt x="0" y="24"/>
                  </a:moveTo>
                  <a:lnTo>
                    <a:pt x="16" y="24"/>
                  </a:lnTo>
                  <a:lnTo>
                    <a:pt x="24" y="16"/>
                  </a:lnTo>
                  <a:lnTo>
                    <a:pt x="40" y="8"/>
                  </a:lnTo>
                  <a:lnTo>
                    <a:pt x="48"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61" name="Freeform 60"/>
            <p:cNvSpPr>
              <a:spLocks/>
            </p:cNvSpPr>
            <p:nvPr/>
          </p:nvSpPr>
          <p:spPr bwMode="auto">
            <a:xfrm>
              <a:off x="1198" y="1506"/>
              <a:ext cx="34" cy="249"/>
            </a:xfrm>
            <a:custGeom>
              <a:avLst/>
              <a:gdLst>
                <a:gd name="T0" fmla="*/ 2 w 41"/>
                <a:gd name="T1" fmla="*/ 2 h 305"/>
                <a:gd name="T2" fmla="*/ 2 w 41"/>
                <a:gd name="T3" fmla="*/ 2 h 305"/>
                <a:gd name="T4" fmla="*/ 2 w 41"/>
                <a:gd name="T5" fmla="*/ 2 h 305"/>
                <a:gd name="T6" fmla="*/ 2 w 41"/>
                <a:gd name="T7" fmla="*/ 2 h 305"/>
                <a:gd name="T8" fmla="*/ 2 w 41"/>
                <a:gd name="T9" fmla="*/ 2 h 305"/>
                <a:gd name="T10" fmla="*/ 2 w 41"/>
                <a:gd name="T11" fmla="*/ 2 h 305"/>
                <a:gd name="T12" fmla="*/ 2 w 41"/>
                <a:gd name="T13" fmla="*/ 2 h 305"/>
                <a:gd name="T14" fmla="*/ 2 w 41"/>
                <a:gd name="T15" fmla="*/ 2 h 305"/>
                <a:gd name="T16" fmla="*/ 2 w 41"/>
                <a:gd name="T17" fmla="*/ 2 h 305"/>
                <a:gd name="T18" fmla="*/ 2 w 41"/>
                <a:gd name="T19" fmla="*/ 2 h 305"/>
                <a:gd name="T20" fmla="*/ 2 w 41"/>
                <a:gd name="T21" fmla="*/ 2 h 305"/>
                <a:gd name="T22" fmla="*/ 2 w 41"/>
                <a:gd name="T23" fmla="*/ 2 h 305"/>
                <a:gd name="T24" fmla="*/ 2 w 41"/>
                <a:gd name="T25" fmla="*/ 2 h 305"/>
                <a:gd name="T26" fmla="*/ 2 w 41"/>
                <a:gd name="T27" fmla="*/ 2 h 305"/>
                <a:gd name="T28" fmla="*/ 0 w 41"/>
                <a:gd name="T29" fmla="*/ 2 h 305"/>
                <a:gd name="T30" fmla="*/ 2 w 41"/>
                <a:gd name="T31" fmla="*/ 2 h 305"/>
                <a:gd name="T32" fmla="*/ 2 w 41"/>
                <a:gd name="T33" fmla="*/ 0 h 3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305"/>
                <a:gd name="T53" fmla="*/ 41 w 41"/>
                <a:gd name="T54" fmla="*/ 305 h 3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305">
                  <a:moveTo>
                    <a:pt x="40" y="304"/>
                  </a:moveTo>
                  <a:lnTo>
                    <a:pt x="32" y="280"/>
                  </a:lnTo>
                  <a:lnTo>
                    <a:pt x="24" y="264"/>
                  </a:lnTo>
                  <a:lnTo>
                    <a:pt x="32" y="240"/>
                  </a:lnTo>
                  <a:lnTo>
                    <a:pt x="40" y="224"/>
                  </a:lnTo>
                  <a:lnTo>
                    <a:pt x="40" y="208"/>
                  </a:lnTo>
                  <a:lnTo>
                    <a:pt x="32" y="184"/>
                  </a:lnTo>
                  <a:lnTo>
                    <a:pt x="32" y="160"/>
                  </a:lnTo>
                  <a:lnTo>
                    <a:pt x="16" y="144"/>
                  </a:lnTo>
                  <a:lnTo>
                    <a:pt x="16" y="120"/>
                  </a:lnTo>
                  <a:lnTo>
                    <a:pt x="16" y="104"/>
                  </a:lnTo>
                  <a:lnTo>
                    <a:pt x="16" y="96"/>
                  </a:lnTo>
                  <a:lnTo>
                    <a:pt x="24" y="80"/>
                  </a:lnTo>
                  <a:lnTo>
                    <a:pt x="8" y="56"/>
                  </a:lnTo>
                  <a:lnTo>
                    <a:pt x="0" y="32"/>
                  </a:lnTo>
                  <a:lnTo>
                    <a:pt x="16" y="16"/>
                  </a:lnTo>
                  <a:lnTo>
                    <a:pt x="16"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62" name="Freeform 61"/>
            <p:cNvSpPr>
              <a:spLocks/>
            </p:cNvSpPr>
            <p:nvPr/>
          </p:nvSpPr>
          <p:spPr bwMode="auto">
            <a:xfrm>
              <a:off x="1159" y="1604"/>
              <a:ext cx="27" cy="92"/>
            </a:xfrm>
            <a:custGeom>
              <a:avLst/>
              <a:gdLst>
                <a:gd name="T0" fmla="*/ 2 w 33"/>
                <a:gd name="T1" fmla="*/ 2 h 113"/>
                <a:gd name="T2" fmla="*/ 2 w 33"/>
                <a:gd name="T3" fmla="*/ 2 h 113"/>
                <a:gd name="T4" fmla="*/ 2 w 33"/>
                <a:gd name="T5" fmla="*/ 2 h 113"/>
                <a:gd name="T6" fmla="*/ 2 w 33"/>
                <a:gd name="T7" fmla="*/ 2 h 113"/>
                <a:gd name="T8" fmla="*/ 2 w 33"/>
                <a:gd name="T9" fmla="*/ 2 h 113"/>
                <a:gd name="T10" fmla="*/ 0 w 33"/>
                <a:gd name="T11" fmla="*/ 2 h 113"/>
                <a:gd name="T12" fmla="*/ 0 w 33"/>
                <a:gd name="T13" fmla="*/ 2 h 113"/>
                <a:gd name="T14" fmla="*/ 2 w 33"/>
                <a:gd name="T15" fmla="*/ 0 h 11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13"/>
                <a:gd name="T26" fmla="*/ 33 w 33"/>
                <a:gd name="T27" fmla="*/ 113 h 1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13">
                  <a:moveTo>
                    <a:pt x="32" y="112"/>
                  </a:moveTo>
                  <a:lnTo>
                    <a:pt x="32" y="96"/>
                  </a:lnTo>
                  <a:lnTo>
                    <a:pt x="32" y="80"/>
                  </a:lnTo>
                  <a:lnTo>
                    <a:pt x="24" y="72"/>
                  </a:lnTo>
                  <a:lnTo>
                    <a:pt x="8" y="72"/>
                  </a:lnTo>
                  <a:lnTo>
                    <a:pt x="0" y="40"/>
                  </a:lnTo>
                  <a:lnTo>
                    <a:pt x="0" y="24"/>
                  </a:lnTo>
                  <a:lnTo>
                    <a:pt x="8"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63" name="Freeform 62"/>
            <p:cNvSpPr>
              <a:spLocks/>
            </p:cNvSpPr>
            <p:nvPr/>
          </p:nvSpPr>
          <p:spPr bwMode="auto">
            <a:xfrm>
              <a:off x="1023" y="1552"/>
              <a:ext cx="72" cy="33"/>
            </a:xfrm>
            <a:custGeom>
              <a:avLst/>
              <a:gdLst>
                <a:gd name="T0" fmla="*/ 2 w 89"/>
                <a:gd name="T1" fmla="*/ 2 h 41"/>
                <a:gd name="T2" fmla="*/ 2 w 89"/>
                <a:gd name="T3" fmla="*/ 2 h 41"/>
                <a:gd name="T4" fmla="*/ 2 w 89"/>
                <a:gd name="T5" fmla="*/ 2 h 41"/>
                <a:gd name="T6" fmla="*/ 2 w 89"/>
                <a:gd name="T7" fmla="*/ 0 h 41"/>
                <a:gd name="T8" fmla="*/ 2 w 89"/>
                <a:gd name="T9" fmla="*/ 2 h 41"/>
                <a:gd name="T10" fmla="*/ 2 w 89"/>
                <a:gd name="T11" fmla="*/ 2 h 41"/>
                <a:gd name="T12" fmla="*/ 2 w 89"/>
                <a:gd name="T13" fmla="*/ 2 h 41"/>
                <a:gd name="T14" fmla="*/ 0 w 89"/>
                <a:gd name="T15" fmla="*/ 2 h 41"/>
                <a:gd name="T16" fmla="*/ 0 60000 65536"/>
                <a:gd name="T17" fmla="*/ 0 60000 65536"/>
                <a:gd name="T18" fmla="*/ 0 60000 65536"/>
                <a:gd name="T19" fmla="*/ 0 60000 65536"/>
                <a:gd name="T20" fmla="*/ 0 60000 65536"/>
                <a:gd name="T21" fmla="*/ 0 60000 65536"/>
                <a:gd name="T22" fmla="*/ 0 60000 65536"/>
                <a:gd name="T23" fmla="*/ 0 60000 65536"/>
                <a:gd name="T24" fmla="*/ 0 w 89"/>
                <a:gd name="T25" fmla="*/ 0 h 41"/>
                <a:gd name="T26" fmla="*/ 89 w 89"/>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 h="41">
                  <a:moveTo>
                    <a:pt x="88" y="32"/>
                  </a:moveTo>
                  <a:lnTo>
                    <a:pt x="72" y="16"/>
                  </a:lnTo>
                  <a:lnTo>
                    <a:pt x="64" y="8"/>
                  </a:lnTo>
                  <a:lnTo>
                    <a:pt x="48" y="0"/>
                  </a:lnTo>
                  <a:lnTo>
                    <a:pt x="32" y="8"/>
                  </a:lnTo>
                  <a:lnTo>
                    <a:pt x="24" y="24"/>
                  </a:lnTo>
                  <a:lnTo>
                    <a:pt x="16" y="40"/>
                  </a:lnTo>
                  <a:lnTo>
                    <a:pt x="0" y="4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64" name="Freeform 63"/>
            <p:cNvSpPr>
              <a:spLocks/>
            </p:cNvSpPr>
            <p:nvPr/>
          </p:nvSpPr>
          <p:spPr bwMode="auto">
            <a:xfrm>
              <a:off x="893" y="1741"/>
              <a:ext cx="111" cy="33"/>
            </a:xfrm>
            <a:custGeom>
              <a:avLst/>
              <a:gdLst>
                <a:gd name="T0" fmla="*/ 2 w 137"/>
                <a:gd name="T1" fmla="*/ 0 h 41"/>
                <a:gd name="T2" fmla="*/ 2 w 137"/>
                <a:gd name="T3" fmla="*/ 0 h 41"/>
                <a:gd name="T4" fmla="*/ 2 w 137"/>
                <a:gd name="T5" fmla="*/ 2 h 41"/>
                <a:gd name="T6" fmla="*/ 2 w 137"/>
                <a:gd name="T7" fmla="*/ 2 h 41"/>
                <a:gd name="T8" fmla="*/ 2 w 137"/>
                <a:gd name="T9" fmla="*/ 2 h 41"/>
                <a:gd name="T10" fmla="*/ 2 w 137"/>
                <a:gd name="T11" fmla="*/ 2 h 41"/>
                <a:gd name="T12" fmla="*/ 0 w 137"/>
                <a:gd name="T13" fmla="*/ 2 h 41"/>
                <a:gd name="T14" fmla="*/ 0 60000 65536"/>
                <a:gd name="T15" fmla="*/ 0 60000 65536"/>
                <a:gd name="T16" fmla="*/ 0 60000 65536"/>
                <a:gd name="T17" fmla="*/ 0 60000 65536"/>
                <a:gd name="T18" fmla="*/ 0 60000 65536"/>
                <a:gd name="T19" fmla="*/ 0 60000 65536"/>
                <a:gd name="T20" fmla="*/ 0 60000 65536"/>
                <a:gd name="T21" fmla="*/ 0 w 137"/>
                <a:gd name="T22" fmla="*/ 0 h 41"/>
                <a:gd name="T23" fmla="*/ 137 w 13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41">
                  <a:moveTo>
                    <a:pt x="136" y="0"/>
                  </a:moveTo>
                  <a:lnTo>
                    <a:pt x="112" y="0"/>
                  </a:lnTo>
                  <a:lnTo>
                    <a:pt x="104" y="8"/>
                  </a:lnTo>
                  <a:lnTo>
                    <a:pt x="64" y="8"/>
                  </a:lnTo>
                  <a:lnTo>
                    <a:pt x="40" y="16"/>
                  </a:lnTo>
                  <a:lnTo>
                    <a:pt x="16" y="32"/>
                  </a:lnTo>
                  <a:lnTo>
                    <a:pt x="0" y="4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65" name="Freeform 64"/>
            <p:cNvSpPr>
              <a:spLocks/>
            </p:cNvSpPr>
            <p:nvPr/>
          </p:nvSpPr>
          <p:spPr bwMode="auto">
            <a:xfrm>
              <a:off x="1094" y="1396"/>
              <a:ext cx="14" cy="33"/>
            </a:xfrm>
            <a:custGeom>
              <a:avLst/>
              <a:gdLst>
                <a:gd name="T0" fmla="*/ 2 w 17"/>
                <a:gd name="T1" fmla="*/ 2 h 41"/>
                <a:gd name="T2" fmla="*/ 0 w 17"/>
                <a:gd name="T3" fmla="*/ 2 h 41"/>
                <a:gd name="T4" fmla="*/ 0 w 17"/>
                <a:gd name="T5" fmla="*/ 0 h 41"/>
                <a:gd name="T6" fmla="*/ 0 60000 65536"/>
                <a:gd name="T7" fmla="*/ 0 60000 65536"/>
                <a:gd name="T8" fmla="*/ 0 60000 65536"/>
                <a:gd name="T9" fmla="*/ 0 w 17"/>
                <a:gd name="T10" fmla="*/ 0 h 41"/>
                <a:gd name="T11" fmla="*/ 17 w 17"/>
                <a:gd name="T12" fmla="*/ 41 h 41"/>
              </a:gdLst>
              <a:ahLst/>
              <a:cxnLst>
                <a:cxn ang="T6">
                  <a:pos x="T0" y="T1"/>
                </a:cxn>
                <a:cxn ang="T7">
                  <a:pos x="T2" y="T3"/>
                </a:cxn>
                <a:cxn ang="T8">
                  <a:pos x="T4" y="T5"/>
                </a:cxn>
              </a:cxnLst>
              <a:rect l="T9" t="T10" r="T11" b="T12"/>
              <a:pathLst>
                <a:path w="17" h="41">
                  <a:moveTo>
                    <a:pt x="16" y="40"/>
                  </a:moveTo>
                  <a:lnTo>
                    <a:pt x="0" y="16"/>
                  </a:lnTo>
                  <a:lnTo>
                    <a:pt x="0" y="0"/>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66" name="Freeform 65"/>
            <p:cNvSpPr>
              <a:spLocks/>
            </p:cNvSpPr>
            <p:nvPr/>
          </p:nvSpPr>
          <p:spPr bwMode="auto">
            <a:xfrm>
              <a:off x="1042" y="3459"/>
              <a:ext cx="60" cy="333"/>
            </a:xfrm>
            <a:custGeom>
              <a:avLst/>
              <a:gdLst>
                <a:gd name="T0" fmla="*/ 0 w 73"/>
                <a:gd name="T1" fmla="*/ 0 h 409"/>
                <a:gd name="T2" fmla="*/ 2 w 73"/>
                <a:gd name="T3" fmla="*/ 2 h 409"/>
                <a:gd name="T4" fmla="*/ 2 w 73"/>
                <a:gd name="T5" fmla="*/ 2 h 409"/>
                <a:gd name="T6" fmla="*/ 2 w 73"/>
                <a:gd name="T7" fmla="*/ 2 h 409"/>
                <a:gd name="T8" fmla="*/ 2 w 73"/>
                <a:gd name="T9" fmla="*/ 2 h 409"/>
                <a:gd name="T10" fmla="*/ 2 w 73"/>
                <a:gd name="T11" fmla="*/ 2 h 409"/>
                <a:gd name="T12" fmla="*/ 2 w 73"/>
                <a:gd name="T13" fmla="*/ 2 h 409"/>
                <a:gd name="T14" fmla="*/ 2 w 73"/>
                <a:gd name="T15" fmla="*/ 2 h 409"/>
                <a:gd name="T16" fmla="*/ 2 w 73"/>
                <a:gd name="T17" fmla="*/ 2 h 409"/>
                <a:gd name="T18" fmla="*/ 2 w 73"/>
                <a:gd name="T19" fmla="*/ 2 h 409"/>
                <a:gd name="T20" fmla="*/ 2 w 73"/>
                <a:gd name="T21" fmla="*/ 2 h 409"/>
                <a:gd name="T22" fmla="*/ 2 w 73"/>
                <a:gd name="T23" fmla="*/ 2 h 4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
                <a:gd name="T37" fmla="*/ 0 h 409"/>
                <a:gd name="T38" fmla="*/ 73 w 73"/>
                <a:gd name="T39" fmla="*/ 409 h 4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 h="409">
                  <a:moveTo>
                    <a:pt x="0" y="0"/>
                  </a:moveTo>
                  <a:lnTo>
                    <a:pt x="32" y="40"/>
                  </a:lnTo>
                  <a:lnTo>
                    <a:pt x="48" y="56"/>
                  </a:lnTo>
                  <a:lnTo>
                    <a:pt x="56" y="88"/>
                  </a:lnTo>
                  <a:lnTo>
                    <a:pt x="72" y="136"/>
                  </a:lnTo>
                  <a:lnTo>
                    <a:pt x="72" y="184"/>
                  </a:lnTo>
                  <a:lnTo>
                    <a:pt x="56" y="224"/>
                  </a:lnTo>
                  <a:lnTo>
                    <a:pt x="48" y="256"/>
                  </a:lnTo>
                  <a:lnTo>
                    <a:pt x="48" y="296"/>
                  </a:lnTo>
                  <a:lnTo>
                    <a:pt x="32" y="336"/>
                  </a:lnTo>
                  <a:lnTo>
                    <a:pt x="48" y="384"/>
                  </a:lnTo>
                  <a:lnTo>
                    <a:pt x="40" y="408"/>
                  </a:lnTo>
                </a:path>
              </a:pathLst>
            </a:custGeom>
            <a:noFill/>
            <a:ln w="12700" cap="rnd" cmpd="sng">
              <a:solidFill>
                <a:srgbClr val="000081"/>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67" name="Freeform 66"/>
            <p:cNvSpPr>
              <a:spLocks/>
            </p:cNvSpPr>
            <p:nvPr/>
          </p:nvSpPr>
          <p:spPr bwMode="auto">
            <a:xfrm>
              <a:off x="1615" y="3081"/>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cmpd="sng">
              <a:solidFill>
                <a:srgbClr val="999999"/>
              </a:solidFill>
              <a:prstDash val="solid"/>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68" name="Oval 67"/>
            <p:cNvSpPr>
              <a:spLocks noChangeArrowheads="1"/>
            </p:cNvSpPr>
            <p:nvPr/>
          </p:nvSpPr>
          <p:spPr bwMode="auto">
            <a:xfrm>
              <a:off x="1377" y="2154"/>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69" name="Oval 68"/>
            <p:cNvSpPr>
              <a:spLocks noChangeArrowheads="1"/>
            </p:cNvSpPr>
            <p:nvPr/>
          </p:nvSpPr>
          <p:spPr bwMode="auto">
            <a:xfrm>
              <a:off x="1443" y="2486"/>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70" name="Oval 69"/>
            <p:cNvSpPr>
              <a:spLocks noChangeArrowheads="1"/>
            </p:cNvSpPr>
            <p:nvPr/>
          </p:nvSpPr>
          <p:spPr bwMode="auto">
            <a:xfrm>
              <a:off x="1488" y="2974"/>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71" name="Freeform 70"/>
            <p:cNvSpPr>
              <a:spLocks/>
            </p:cNvSpPr>
            <p:nvPr/>
          </p:nvSpPr>
          <p:spPr bwMode="auto">
            <a:xfrm>
              <a:off x="1042" y="2411"/>
              <a:ext cx="1" cy="7"/>
            </a:xfrm>
            <a:custGeom>
              <a:avLst/>
              <a:gdLst>
                <a:gd name="T0" fmla="*/ 0 w 1"/>
                <a:gd name="T1" fmla="*/ 0 h 9"/>
                <a:gd name="T2" fmla="*/ 0 w 1"/>
                <a:gd name="T3" fmla="*/ 2 h 9"/>
                <a:gd name="T4" fmla="*/ 0 w 1"/>
                <a:gd name="T5" fmla="*/ 2 h 9"/>
                <a:gd name="T6" fmla="*/ 0 w 1"/>
                <a:gd name="T7" fmla="*/ 2 h 9"/>
                <a:gd name="T8" fmla="*/ 0 w 1"/>
                <a:gd name="T9" fmla="*/ 0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0" y="0"/>
                  </a:moveTo>
                  <a:lnTo>
                    <a:pt x="0" y="4"/>
                  </a:lnTo>
                  <a:lnTo>
                    <a:pt x="0" y="8"/>
                  </a:lnTo>
                  <a:lnTo>
                    <a:pt x="0" y="4"/>
                  </a:ln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72" name="Freeform 71"/>
            <p:cNvSpPr>
              <a:spLocks/>
            </p:cNvSpPr>
            <p:nvPr/>
          </p:nvSpPr>
          <p:spPr bwMode="auto">
            <a:xfrm>
              <a:off x="1062" y="2418"/>
              <a:ext cx="1" cy="7"/>
            </a:xfrm>
            <a:custGeom>
              <a:avLst/>
              <a:gdLst>
                <a:gd name="T0" fmla="*/ 0 w 1"/>
                <a:gd name="T1" fmla="*/ 0 h 9"/>
                <a:gd name="T2" fmla="*/ 0 w 1"/>
                <a:gd name="T3" fmla="*/ 2 h 9"/>
                <a:gd name="T4" fmla="*/ 0 w 1"/>
                <a:gd name="T5" fmla="*/ 2 h 9"/>
                <a:gd name="T6" fmla="*/ 0 w 1"/>
                <a:gd name="T7" fmla="*/ 2 h 9"/>
                <a:gd name="T8" fmla="*/ 0 w 1"/>
                <a:gd name="T9" fmla="*/ 0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0" y="0"/>
                  </a:moveTo>
                  <a:lnTo>
                    <a:pt x="0" y="4"/>
                  </a:lnTo>
                  <a:lnTo>
                    <a:pt x="0" y="8"/>
                  </a:lnTo>
                  <a:lnTo>
                    <a:pt x="0" y="4"/>
                  </a:ln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73" name="Freeform 72"/>
            <p:cNvSpPr>
              <a:spLocks/>
            </p:cNvSpPr>
            <p:nvPr/>
          </p:nvSpPr>
          <p:spPr bwMode="auto">
            <a:xfrm>
              <a:off x="1055"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74" name="Freeform 73"/>
            <p:cNvSpPr>
              <a:spLocks/>
            </p:cNvSpPr>
            <p:nvPr/>
          </p:nvSpPr>
          <p:spPr bwMode="auto">
            <a:xfrm>
              <a:off x="1081" y="2808"/>
              <a:ext cx="8" cy="1"/>
            </a:xfrm>
            <a:custGeom>
              <a:avLst/>
              <a:gdLst>
                <a:gd name="T0" fmla="*/ 0 w 9"/>
                <a:gd name="T1" fmla="*/ 0 h 1"/>
                <a:gd name="T2" fmla="*/ 0 w 9"/>
                <a:gd name="T3" fmla="*/ 0 h 1"/>
                <a:gd name="T4" fmla="*/ 4 w 9"/>
                <a:gd name="T5" fmla="*/ 0 h 1"/>
                <a:gd name="T6" fmla="*/ 4 w 9"/>
                <a:gd name="T7" fmla="*/ 0 h 1"/>
                <a:gd name="T8" fmla="*/ 0 w 9"/>
                <a:gd name="T9" fmla="*/ 0 h 1"/>
                <a:gd name="T10" fmla="*/ 0 60000 65536"/>
                <a:gd name="T11" fmla="*/ 0 60000 65536"/>
                <a:gd name="T12" fmla="*/ 0 60000 65536"/>
                <a:gd name="T13" fmla="*/ 0 60000 65536"/>
                <a:gd name="T14" fmla="*/ 0 60000 65536"/>
                <a:gd name="T15" fmla="*/ 0 w 9"/>
                <a:gd name="T16" fmla="*/ 0 h 1"/>
                <a:gd name="T17" fmla="*/ 9 w 9"/>
                <a:gd name="T18" fmla="*/ 1 h 1"/>
              </a:gdLst>
              <a:ahLst/>
              <a:cxnLst>
                <a:cxn ang="T10">
                  <a:pos x="T0" y="T1"/>
                </a:cxn>
                <a:cxn ang="T11">
                  <a:pos x="T2" y="T3"/>
                </a:cxn>
                <a:cxn ang="T12">
                  <a:pos x="T4" y="T5"/>
                </a:cxn>
                <a:cxn ang="T13">
                  <a:pos x="T6" y="T7"/>
                </a:cxn>
                <a:cxn ang="T14">
                  <a:pos x="T8" y="T9"/>
                </a:cxn>
              </a:cxnLst>
              <a:rect l="T15" t="T16" r="T17" b="T18"/>
              <a:pathLst>
                <a:path w="9" h="1">
                  <a:moveTo>
                    <a:pt x="0" y="0"/>
                  </a:moveTo>
                  <a:lnTo>
                    <a:pt x="0" y="0"/>
                  </a:lnTo>
                  <a:lnTo>
                    <a:pt x="4" y="0"/>
                  </a:lnTo>
                  <a:lnTo>
                    <a:pt x="8" y="0"/>
                  </a:ln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75" name="Freeform 74"/>
            <p:cNvSpPr>
              <a:spLocks/>
            </p:cNvSpPr>
            <p:nvPr/>
          </p:nvSpPr>
          <p:spPr bwMode="auto">
            <a:xfrm>
              <a:off x="1127"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76" name="Freeform 75"/>
            <p:cNvSpPr>
              <a:spLocks/>
            </p:cNvSpPr>
            <p:nvPr/>
          </p:nvSpPr>
          <p:spPr bwMode="auto">
            <a:xfrm>
              <a:off x="1153"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77" name="Freeform 76"/>
            <p:cNvSpPr>
              <a:spLocks/>
            </p:cNvSpPr>
            <p:nvPr/>
          </p:nvSpPr>
          <p:spPr bwMode="auto">
            <a:xfrm>
              <a:off x="1205"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78" name="Freeform 77"/>
            <p:cNvSpPr>
              <a:spLocks/>
            </p:cNvSpPr>
            <p:nvPr/>
          </p:nvSpPr>
          <p:spPr bwMode="auto">
            <a:xfrm>
              <a:off x="1231"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79" name="Freeform 78"/>
            <p:cNvSpPr>
              <a:spLocks/>
            </p:cNvSpPr>
            <p:nvPr/>
          </p:nvSpPr>
          <p:spPr bwMode="auto">
            <a:xfrm>
              <a:off x="1283"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80" name="Freeform 79"/>
            <p:cNvSpPr>
              <a:spLocks/>
            </p:cNvSpPr>
            <p:nvPr/>
          </p:nvSpPr>
          <p:spPr bwMode="auto">
            <a:xfrm>
              <a:off x="1309"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81" name="Freeform 80"/>
            <p:cNvSpPr>
              <a:spLocks/>
            </p:cNvSpPr>
            <p:nvPr/>
          </p:nvSpPr>
          <p:spPr bwMode="auto">
            <a:xfrm>
              <a:off x="1361"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82" name="Freeform 81"/>
            <p:cNvSpPr>
              <a:spLocks/>
            </p:cNvSpPr>
            <p:nvPr/>
          </p:nvSpPr>
          <p:spPr bwMode="auto">
            <a:xfrm>
              <a:off x="1387"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83" name="Freeform 82"/>
            <p:cNvSpPr>
              <a:spLocks/>
            </p:cNvSpPr>
            <p:nvPr/>
          </p:nvSpPr>
          <p:spPr bwMode="auto">
            <a:xfrm>
              <a:off x="1439"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84" name="Freeform 83"/>
            <p:cNvSpPr>
              <a:spLocks/>
            </p:cNvSpPr>
            <p:nvPr/>
          </p:nvSpPr>
          <p:spPr bwMode="auto">
            <a:xfrm>
              <a:off x="1465"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85" name="Freeform 84"/>
            <p:cNvSpPr>
              <a:spLocks/>
            </p:cNvSpPr>
            <p:nvPr/>
          </p:nvSpPr>
          <p:spPr bwMode="auto">
            <a:xfrm>
              <a:off x="1517"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86" name="Freeform 85"/>
            <p:cNvSpPr>
              <a:spLocks/>
            </p:cNvSpPr>
            <p:nvPr/>
          </p:nvSpPr>
          <p:spPr bwMode="auto">
            <a:xfrm>
              <a:off x="1543" y="2808"/>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87" name="Freeform 86"/>
            <p:cNvSpPr>
              <a:spLocks/>
            </p:cNvSpPr>
            <p:nvPr/>
          </p:nvSpPr>
          <p:spPr bwMode="auto">
            <a:xfrm>
              <a:off x="1596" y="2808"/>
              <a:ext cx="13"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88" name="Freeform 87"/>
            <p:cNvSpPr>
              <a:spLocks/>
            </p:cNvSpPr>
            <p:nvPr/>
          </p:nvSpPr>
          <p:spPr bwMode="auto">
            <a:xfrm>
              <a:off x="1622" y="2808"/>
              <a:ext cx="13"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89" name="Freeform 88"/>
            <p:cNvSpPr>
              <a:spLocks/>
            </p:cNvSpPr>
            <p:nvPr/>
          </p:nvSpPr>
          <p:spPr bwMode="auto">
            <a:xfrm>
              <a:off x="1674" y="2808"/>
              <a:ext cx="13"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90" name="Freeform 89"/>
            <p:cNvSpPr>
              <a:spLocks/>
            </p:cNvSpPr>
            <p:nvPr/>
          </p:nvSpPr>
          <p:spPr bwMode="auto">
            <a:xfrm>
              <a:off x="1687" y="2789"/>
              <a:ext cx="7" cy="7"/>
            </a:xfrm>
            <a:custGeom>
              <a:avLst/>
              <a:gdLst>
                <a:gd name="T0" fmla="*/ 2 w 9"/>
                <a:gd name="T1" fmla="*/ 2 h 9"/>
                <a:gd name="T2" fmla="*/ 2 w 9"/>
                <a:gd name="T3" fmla="*/ 2 h 9"/>
                <a:gd name="T4" fmla="*/ 2 w 9"/>
                <a:gd name="T5" fmla="*/ 0 h 9"/>
                <a:gd name="T6" fmla="*/ 0 w 9"/>
                <a:gd name="T7" fmla="*/ 0 h 9"/>
                <a:gd name="T8" fmla="*/ 2 w 9"/>
                <a:gd name="T9" fmla="*/ 2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4" y="8"/>
                  </a:moveTo>
                  <a:lnTo>
                    <a:pt x="8" y="8"/>
                  </a:lnTo>
                  <a:lnTo>
                    <a:pt x="4" y="0"/>
                  </a:lnTo>
                  <a:lnTo>
                    <a:pt x="0" y="0"/>
                  </a:lnTo>
                  <a:lnTo>
                    <a:pt x="4" y="8"/>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91" name="Freeform 90"/>
            <p:cNvSpPr>
              <a:spLocks/>
            </p:cNvSpPr>
            <p:nvPr/>
          </p:nvSpPr>
          <p:spPr bwMode="auto">
            <a:xfrm>
              <a:off x="1700" y="2782"/>
              <a:ext cx="13"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92" name="Freeform 91"/>
            <p:cNvSpPr>
              <a:spLocks/>
            </p:cNvSpPr>
            <p:nvPr/>
          </p:nvSpPr>
          <p:spPr bwMode="auto">
            <a:xfrm>
              <a:off x="1726" y="2782"/>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93" name="Freeform 92"/>
            <p:cNvSpPr>
              <a:spLocks/>
            </p:cNvSpPr>
            <p:nvPr/>
          </p:nvSpPr>
          <p:spPr bwMode="auto">
            <a:xfrm>
              <a:off x="1778" y="2782"/>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94" name="Freeform 93"/>
            <p:cNvSpPr>
              <a:spLocks/>
            </p:cNvSpPr>
            <p:nvPr/>
          </p:nvSpPr>
          <p:spPr bwMode="auto">
            <a:xfrm>
              <a:off x="1804" y="2782"/>
              <a:ext cx="14" cy="1"/>
            </a:xfrm>
            <a:custGeom>
              <a:avLst/>
              <a:gdLst>
                <a:gd name="T0" fmla="*/ 2 w 17"/>
                <a:gd name="T1" fmla="*/ 0 h 1"/>
                <a:gd name="T2" fmla="*/ 0 w 17"/>
                <a:gd name="T3" fmla="*/ 0 h 1"/>
                <a:gd name="T4" fmla="*/ 2 w 17"/>
                <a:gd name="T5" fmla="*/ 0 h 1"/>
                <a:gd name="T6" fmla="*/ 2 w 17"/>
                <a:gd name="T7" fmla="*/ 0 h 1"/>
                <a:gd name="T8" fmla="*/ 2 w 17"/>
                <a:gd name="T9" fmla="*/ 0 h 1"/>
                <a:gd name="T10" fmla="*/ 0 60000 65536"/>
                <a:gd name="T11" fmla="*/ 0 60000 65536"/>
                <a:gd name="T12" fmla="*/ 0 60000 65536"/>
                <a:gd name="T13" fmla="*/ 0 60000 65536"/>
                <a:gd name="T14" fmla="*/ 0 60000 65536"/>
                <a:gd name="T15" fmla="*/ 0 w 17"/>
                <a:gd name="T16" fmla="*/ 0 h 1"/>
                <a:gd name="T17" fmla="*/ 17 w 17"/>
                <a:gd name="T18" fmla="*/ 1 h 1"/>
              </a:gdLst>
              <a:ahLst/>
              <a:cxnLst>
                <a:cxn ang="T10">
                  <a:pos x="T0" y="T1"/>
                </a:cxn>
                <a:cxn ang="T11">
                  <a:pos x="T2" y="T3"/>
                </a:cxn>
                <a:cxn ang="T12">
                  <a:pos x="T4" y="T5"/>
                </a:cxn>
                <a:cxn ang="T13">
                  <a:pos x="T6" y="T7"/>
                </a:cxn>
                <a:cxn ang="T14">
                  <a:pos x="T8" y="T9"/>
                </a:cxn>
              </a:cxnLst>
              <a:rect l="T15" t="T16" r="T17" b="T18"/>
              <a:pathLst>
                <a:path w="17" h="1">
                  <a:moveTo>
                    <a:pt x="5" y="0"/>
                  </a:moveTo>
                  <a:lnTo>
                    <a:pt x="0" y="0"/>
                  </a:lnTo>
                  <a:lnTo>
                    <a:pt x="11" y="0"/>
                  </a:lnTo>
                  <a:lnTo>
                    <a:pt x="16" y="0"/>
                  </a:lnTo>
                  <a:lnTo>
                    <a:pt x="5"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95" name="Freeform 94"/>
            <p:cNvSpPr>
              <a:spLocks/>
            </p:cNvSpPr>
            <p:nvPr/>
          </p:nvSpPr>
          <p:spPr bwMode="auto">
            <a:xfrm>
              <a:off x="1713" y="2470"/>
              <a:ext cx="0" cy="7"/>
            </a:xfrm>
            <a:custGeom>
              <a:avLst/>
              <a:gdLst>
                <a:gd name="T0" fmla="*/ 0 w 1"/>
                <a:gd name="T1" fmla="*/ 0 h 9"/>
                <a:gd name="T2" fmla="*/ 0 w 1"/>
                <a:gd name="T3" fmla="*/ 0 h 9"/>
                <a:gd name="T4" fmla="*/ 0 w 1"/>
                <a:gd name="T5" fmla="*/ 2 h 9"/>
                <a:gd name="T6" fmla="*/ 0 w 1"/>
                <a:gd name="T7" fmla="*/ 0 h 9"/>
                <a:gd name="T8" fmla="*/ 0 60000 65536"/>
                <a:gd name="T9" fmla="*/ 0 60000 65536"/>
                <a:gd name="T10" fmla="*/ 0 60000 65536"/>
                <a:gd name="T11" fmla="*/ 0 60000 65536"/>
                <a:gd name="T12" fmla="*/ 0 w 1"/>
                <a:gd name="T13" fmla="*/ 0 h 9"/>
                <a:gd name="T14" fmla="*/ 0 w 1"/>
                <a:gd name="T15" fmla="*/ 9 h 9"/>
              </a:gdLst>
              <a:ahLst/>
              <a:cxnLst>
                <a:cxn ang="T8">
                  <a:pos x="T0" y="T1"/>
                </a:cxn>
                <a:cxn ang="T9">
                  <a:pos x="T2" y="T3"/>
                </a:cxn>
                <a:cxn ang="T10">
                  <a:pos x="T4" y="T5"/>
                </a:cxn>
                <a:cxn ang="T11">
                  <a:pos x="T6" y="T7"/>
                </a:cxn>
              </a:cxnLst>
              <a:rect l="T12" t="T13" r="T14" b="T15"/>
              <a:pathLst>
                <a:path w="1" h="9">
                  <a:moveTo>
                    <a:pt x="0" y="0"/>
                  </a:moveTo>
                  <a:lnTo>
                    <a:pt x="0" y="0"/>
                  </a:lnTo>
                  <a:lnTo>
                    <a:pt x="0" y="8"/>
                  </a:ln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96" name="Freeform 95"/>
            <p:cNvSpPr>
              <a:spLocks/>
            </p:cNvSpPr>
            <p:nvPr/>
          </p:nvSpPr>
          <p:spPr bwMode="auto">
            <a:xfrm>
              <a:off x="1823" y="3016"/>
              <a:ext cx="8" cy="1"/>
            </a:xfrm>
            <a:custGeom>
              <a:avLst/>
              <a:gdLst>
                <a:gd name="T0" fmla="*/ 4 w 9"/>
                <a:gd name="T1" fmla="*/ 0 h 1"/>
                <a:gd name="T2" fmla="*/ 4 w 9"/>
                <a:gd name="T3" fmla="*/ 0 h 1"/>
                <a:gd name="T4" fmla="*/ 0 w 9"/>
                <a:gd name="T5" fmla="*/ 0 h 1"/>
                <a:gd name="T6" fmla="*/ 4 w 9"/>
                <a:gd name="T7" fmla="*/ 0 h 1"/>
                <a:gd name="T8" fmla="*/ 0 60000 65536"/>
                <a:gd name="T9" fmla="*/ 0 60000 65536"/>
                <a:gd name="T10" fmla="*/ 0 60000 65536"/>
                <a:gd name="T11" fmla="*/ 0 60000 65536"/>
                <a:gd name="T12" fmla="*/ 0 w 9"/>
                <a:gd name="T13" fmla="*/ 0 h 1"/>
                <a:gd name="T14" fmla="*/ 9 w 9"/>
                <a:gd name="T15" fmla="*/ 1 h 1"/>
              </a:gdLst>
              <a:ahLst/>
              <a:cxnLst>
                <a:cxn ang="T8">
                  <a:pos x="T0" y="T1"/>
                </a:cxn>
                <a:cxn ang="T9">
                  <a:pos x="T2" y="T3"/>
                </a:cxn>
                <a:cxn ang="T10">
                  <a:pos x="T4" y="T5"/>
                </a:cxn>
                <a:cxn ang="T11">
                  <a:pos x="T6" y="T7"/>
                </a:cxn>
              </a:cxnLst>
              <a:rect l="T12" t="T13" r="T14" b="T15"/>
              <a:pathLst>
                <a:path w="9" h="1">
                  <a:moveTo>
                    <a:pt x="8" y="0"/>
                  </a:moveTo>
                  <a:lnTo>
                    <a:pt x="8" y="0"/>
                  </a:lnTo>
                  <a:lnTo>
                    <a:pt x="0" y="0"/>
                  </a:lnTo>
                  <a:lnTo>
                    <a:pt x="8"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97" name="Freeform 96"/>
            <p:cNvSpPr>
              <a:spLocks/>
            </p:cNvSpPr>
            <p:nvPr/>
          </p:nvSpPr>
          <p:spPr bwMode="auto">
            <a:xfrm>
              <a:off x="1797" y="3016"/>
              <a:ext cx="8" cy="1"/>
            </a:xfrm>
            <a:custGeom>
              <a:avLst/>
              <a:gdLst>
                <a:gd name="T0" fmla="*/ 4 w 9"/>
                <a:gd name="T1" fmla="*/ 0 h 1"/>
                <a:gd name="T2" fmla="*/ 4 w 9"/>
                <a:gd name="T3" fmla="*/ 0 h 1"/>
                <a:gd name="T4" fmla="*/ 0 w 9"/>
                <a:gd name="T5" fmla="*/ 0 h 1"/>
                <a:gd name="T6" fmla="*/ 4 w 9"/>
                <a:gd name="T7" fmla="*/ 0 h 1"/>
                <a:gd name="T8" fmla="*/ 0 60000 65536"/>
                <a:gd name="T9" fmla="*/ 0 60000 65536"/>
                <a:gd name="T10" fmla="*/ 0 60000 65536"/>
                <a:gd name="T11" fmla="*/ 0 60000 65536"/>
                <a:gd name="T12" fmla="*/ 0 w 9"/>
                <a:gd name="T13" fmla="*/ 0 h 1"/>
                <a:gd name="T14" fmla="*/ 9 w 9"/>
                <a:gd name="T15" fmla="*/ 1 h 1"/>
              </a:gdLst>
              <a:ahLst/>
              <a:cxnLst>
                <a:cxn ang="T8">
                  <a:pos x="T0" y="T1"/>
                </a:cxn>
                <a:cxn ang="T9">
                  <a:pos x="T2" y="T3"/>
                </a:cxn>
                <a:cxn ang="T10">
                  <a:pos x="T4" y="T5"/>
                </a:cxn>
                <a:cxn ang="T11">
                  <a:pos x="T6" y="T7"/>
                </a:cxn>
              </a:cxnLst>
              <a:rect l="T12" t="T13" r="T14" b="T15"/>
              <a:pathLst>
                <a:path w="9" h="1">
                  <a:moveTo>
                    <a:pt x="8" y="0"/>
                  </a:moveTo>
                  <a:lnTo>
                    <a:pt x="8" y="0"/>
                  </a:lnTo>
                  <a:lnTo>
                    <a:pt x="0" y="0"/>
                  </a:lnTo>
                  <a:lnTo>
                    <a:pt x="8"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98" name="Freeform 97"/>
            <p:cNvSpPr>
              <a:spLocks/>
            </p:cNvSpPr>
            <p:nvPr/>
          </p:nvSpPr>
          <p:spPr bwMode="auto">
            <a:xfrm>
              <a:off x="1745" y="3016"/>
              <a:ext cx="8" cy="1"/>
            </a:xfrm>
            <a:custGeom>
              <a:avLst/>
              <a:gdLst>
                <a:gd name="T0" fmla="*/ 4 w 9"/>
                <a:gd name="T1" fmla="*/ 0 h 1"/>
                <a:gd name="T2" fmla="*/ 4 w 9"/>
                <a:gd name="T3" fmla="*/ 0 h 1"/>
                <a:gd name="T4" fmla="*/ 0 w 9"/>
                <a:gd name="T5" fmla="*/ 0 h 1"/>
                <a:gd name="T6" fmla="*/ 4 w 9"/>
                <a:gd name="T7" fmla="*/ 0 h 1"/>
                <a:gd name="T8" fmla="*/ 0 60000 65536"/>
                <a:gd name="T9" fmla="*/ 0 60000 65536"/>
                <a:gd name="T10" fmla="*/ 0 60000 65536"/>
                <a:gd name="T11" fmla="*/ 0 60000 65536"/>
                <a:gd name="T12" fmla="*/ 0 w 9"/>
                <a:gd name="T13" fmla="*/ 0 h 1"/>
                <a:gd name="T14" fmla="*/ 9 w 9"/>
                <a:gd name="T15" fmla="*/ 1 h 1"/>
              </a:gdLst>
              <a:ahLst/>
              <a:cxnLst>
                <a:cxn ang="T8">
                  <a:pos x="T0" y="T1"/>
                </a:cxn>
                <a:cxn ang="T9">
                  <a:pos x="T2" y="T3"/>
                </a:cxn>
                <a:cxn ang="T10">
                  <a:pos x="T4" y="T5"/>
                </a:cxn>
                <a:cxn ang="T11">
                  <a:pos x="T6" y="T7"/>
                </a:cxn>
              </a:cxnLst>
              <a:rect l="T12" t="T13" r="T14" b="T15"/>
              <a:pathLst>
                <a:path w="9" h="1">
                  <a:moveTo>
                    <a:pt x="8" y="0"/>
                  </a:moveTo>
                  <a:lnTo>
                    <a:pt x="8" y="0"/>
                  </a:lnTo>
                  <a:lnTo>
                    <a:pt x="0" y="0"/>
                  </a:lnTo>
                  <a:lnTo>
                    <a:pt x="8"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99" name="Freeform 98"/>
            <p:cNvSpPr>
              <a:spLocks/>
            </p:cNvSpPr>
            <p:nvPr/>
          </p:nvSpPr>
          <p:spPr bwMode="auto">
            <a:xfrm>
              <a:off x="1719" y="3016"/>
              <a:ext cx="7" cy="1"/>
            </a:xfrm>
            <a:custGeom>
              <a:avLst/>
              <a:gdLst>
                <a:gd name="T0" fmla="*/ 2 w 9"/>
                <a:gd name="T1" fmla="*/ 0 h 1"/>
                <a:gd name="T2" fmla="*/ 2 w 9"/>
                <a:gd name="T3" fmla="*/ 0 h 1"/>
                <a:gd name="T4" fmla="*/ 0 w 9"/>
                <a:gd name="T5" fmla="*/ 0 h 1"/>
                <a:gd name="T6" fmla="*/ 2 w 9"/>
                <a:gd name="T7" fmla="*/ 0 h 1"/>
                <a:gd name="T8" fmla="*/ 0 60000 65536"/>
                <a:gd name="T9" fmla="*/ 0 60000 65536"/>
                <a:gd name="T10" fmla="*/ 0 60000 65536"/>
                <a:gd name="T11" fmla="*/ 0 60000 65536"/>
                <a:gd name="T12" fmla="*/ 0 w 9"/>
                <a:gd name="T13" fmla="*/ 0 h 1"/>
                <a:gd name="T14" fmla="*/ 9 w 9"/>
                <a:gd name="T15" fmla="*/ 1 h 1"/>
              </a:gdLst>
              <a:ahLst/>
              <a:cxnLst>
                <a:cxn ang="T8">
                  <a:pos x="T0" y="T1"/>
                </a:cxn>
                <a:cxn ang="T9">
                  <a:pos x="T2" y="T3"/>
                </a:cxn>
                <a:cxn ang="T10">
                  <a:pos x="T4" y="T5"/>
                </a:cxn>
                <a:cxn ang="T11">
                  <a:pos x="T6" y="T7"/>
                </a:cxn>
              </a:cxnLst>
              <a:rect l="T12" t="T13" r="T14" b="T15"/>
              <a:pathLst>
                <a:path w="9" h="1">
                  <a:moveTo>
                    <a:pt x="8" y="0"/>
                  </a:moveTo>
                  <a:lnTo>
                    <a:pt x="8" y="0"/>
                  </a:lnTo>
                  <a:lnTo>
                    <a:pt x="0" y="0"/>
                  </a:lnTo>
                  <a:lnTo>
                    <a:pt x="8"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00" name="Freeform 99"/>
            <p:cNvSpPr>
              <a:spLocks/>
            </p:cNvSpPr>
            <p:nvPr/>
          </p:nvSpPr>
          <p:spPr bwMode="auto">
            <a:xfrm>
              <a:off x="1700" y="3745"/>
              <a:ext cx="0" cy="8"/>
            </a:xfrm>
            <a:custGeom>
              <a:avLst/>
              <a:gdLst>
                <a:gd name="T0" fmla="*/ 0 w 1"/>
                <a:gd name="T1" fmla="*/ 0 h 9"/>
                <a:gd name="T2" fmla="*/ 0 w 1"/>
                <a:gd name="T3" fmla="*/ 0 h 9"/>
                <a:gd name="T4" fmla="*/ 0 w 1"/>
                <a:gd name="T5" fmla="*/ 4 h 9"/>
                <a:gd name="T6" fmla="*/ 0 w 1"/>
                <a:gd name="T7" fmla="*/ 0 h 9"/>
                <a:gd name="T8" fmla="*/ 0 60000 65536"/>
                <a:gd name="T9" fmla="*/ 0 60000 65536"/>
                <a:gd name="T10" fmla="*/ 0 60000 65536"/>
                <a:gd name="T11" fmla="*/ 0 60000 65536"/>
                <a:gd name="T12" fmla="*/ 0 w 1"/>
                <a:gd name="T13" fmla="*/ 0 h 9"/>
                <a:gd name="T14" fmla="*/ 0 w 1"/>
                <a:gd name="T15" fmla="*/ 9 h 9"/>
              </a:gdLst>
              <a:ahLst/>
              <a:cxnLst>
                <a:cxn ang="T8">
                  <a:pos x="T0" y="T1"/>
                </a:cxn>
                <a:cxn ang="T9">
                  <a:pos x="T2" y="T3"/>
                </a:cxn>
                <a:cxn ang="T10">
                  <a:pos x="T4" y="T5"/>
                </a:cxn>
                <a:cxn ang="T11">
                  <a:pos x="T6" y="T7"/>
                </a:cxn>
              </a:cxnLst>
              <a:rect l="T12" t="T13" r="T14" b="T15"/>
              <a:pathLst>
                <a:path w="1" h="9">
                  <a:moveTo>
                    <a:pt x="0" y="0"/>
                  </a:moveTo>
                  <a:lnTo>
                    <a:pt x="0" y="0"/>
                  </a:lnTo>
                  <a:lnTo>
                    <a:pt x="0" y="8"/>
                  </a:ln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01" name="Freeform 100"/>
            <p:cNvSpPr>
              <a:spLocks/>
            </p:cNvSpPr>
            <p:nvPr/>
          </p:nvSpPr>
          <p:spPr bwMode="auto">
            <a:xfrm>
              <a:off x="1075" y="3446"/>
              <a:ext cx="1" cy="7"/>
            </a:xfrm>
            <a:custGeom>
              <a:avLst/>
              <a:gdLst>
                <a:gd name="T0" fmla="*/ 0 w 1"/>
                <a:gd name="T1" fmla="*/ 0 h 9"/>
                <a:gd name="T2" fmla="*/ 0 w 1"/>
                <a:gd name="T3" fmla="*/ 0 h 9"/>
                <a:gd name="T4" fmla="*/ 0 w 1"/>
                <a:gd name="T5" fmla="*/ 2 h 9"/>
                <a:gd name="T6" fmla="*/ 0 w 1"/>
                <a:gd name="T7" fmla="*/ 0 h 9"/>
                <a:gd name="T8" fmla="*/ 0 60000 65536"/>
                <a:gd name="T9" fmla="*/ 0 60000 65536"/>
                <a:gd name="T10" fmla="*/ 0 60000 65536"/>
                <a:gd name="T11" fmla="*/ 0 60000 65536"/>
                <a:gd name="T12" fmla="*/ 0 w 1"/>
                <a:gd name="T13" fmla="*/ 0 h 9"/>
                <a:gd name="T14" fmla="*/ 1 w 1"/>
                <a:gd name="T15" fmla="*/ 9 h 9"/>
              </a:gdLst>
              <a:ahLst/>
              <a:cxnLst>
                <a:cxn ang="T8">
                  <a:pos x="T0" y="T1"/>
                </a:cxn>
                <a:cxn ang="T9">
                  <a:pos x="T2" y="T3"/>
                </a:cxn>
                <a:cxn ang="T10">
                  <a:pos x="T4" y="T5"/>
                </a:cxn>
                <a:cxn ang="T11">
                  <a:pos x="T6" y="T7"/>
                </a:cxn>
              </a:cxnLst>
              <a:rect l="T12" t="T13" r="T14" b="T15"/>
              <a:pathLst>
                <a:path w="1" h="9">
                  <a:moveTo>
                    <a:pt x="0" y="0"/>
                  </a:moveTo>
                  <a:lnTo>
                    <a:pt x="0" y="0"/>
                  </a:lnTo>
                  <a:lnTo>
                    <a:pt x="0" y="8"/>
                  </a:ln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02" name="Freeform 101"/>
            <p:cNvSpPr>
              <a:spLocks/>
            </p:cNvSpPr>
            <p:nvPr/>
          </p:nvSpPr>
          <p:spPr bwMode="auto">
            <a:xfrm>
              <a:off x="1075" y="3472"/>
              <a:ext cx="1" cy="7"/>
            </a:xfrm>
            <a:custGeom>
              <a:avLst/>
              <a:gdLst>
                <a:gd name="T0" fmla="*/ 0 w 1"/>
                <a:gd name="T1" fmla="*/ 0 h 9"/>
                <a:gd name="T2" fmla="*/ 0 w 1"/>
                <a:gd name="T3" fmla="*/ 0 h 9"/>
                <a:gd name="T4" fmla="*/ 0 w 1"/>
                <a:gd name="T5" fmla="*/ 2 h 9"/>
                <a:gd name="T6" fmla="*/ 0 w 1"/>
                <a:gd name="T7" fmla="*/ 0 h 9"/>
                <a:gd name="T8" fmla="*/ 0 60000 65536"/>
                <a:gd name="T9" fmla="*/ 0 60000 65536"/>
                <a:gd name="T10" fmla="*/ 0 60000 65536"/>
                <a:gd name="T11" fmla="*/ 0 60000 65536"/>
                <a:gd name="T12" fmla="*/ 0 w 1"/>
                <a:gd name="T13" fmla="*/ 0 h 9"/>
                <a:gd name="T14" fmla="*/ 1 w 1"/>
                <a:gd name="T15" fmla="*/ 9 h 9"/>
              </a:gdLst>
              <a:ahLst/>
              <a:cxnLst>
                <a:cxn ang="T8">
                  <a:pos x="T0" y="T1"/>
                </a:cxn>
                <a:cxn ang="T9">
                  <a:pos x="T2" y="T3"/>
                </a:cxn>
                <a:cxn ang="T10">
                  <a:pos x="T4" y="T5"/>
                </a:cxn>
                <a:cxn ang="T11">
                  <a:pos x="T6" y="T7"/>
                </a:cxn>
              </a:cxnLst>
              <a:rect l="T12" t="T13" r="T14" b="T15"/>
              <a:pathLst>
                <a:path w="1" h="9">
                  <a:moveTo>
                    <a:pt x="0" y="0"/>
                  </a:moveTo>
                  <a:lnTo>
                    <a:pt x="0" y="0"/>
                  </a:lnTo>
                  <a:lnTo>
                    <a:pt x="0" y="8"/>
                  </a:ln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03" name="Freeform 102"/>
            <p:cNvSpPr>
              <a:spLocks/>
            </p:cNvSpPr>
            <p:nvPr/>
          </p:nvSpPr>
          <p:spPr bwMode="auto">
            <a:xfrm>
              <a:off x="1081" y="3524"/>
              <a:ext cx="8" cy="1"/>
            </a:xfrm>
            <a:custGeom>
              <a:avLst/>
              <a:gdLst>
                <a:gd name="T0" fmla="*/ 4 w 9"/>
                <a:gd name="T1" fmla="*/ 0 h 1"/>
                <a:gd name="T2" fmla="*/ 0 w 9"/>
                <a:gd name="T3" fmla="*/ 0 h 1"/>
                <a:gd name="T4" fmla="*/ 4 w 9"/>
                <a:gd name="T5" fmla="*/ 0 h 1"/>
                <a:gd name="T6" fmla="*/ 4 w 9"/>
                <a:gd name="T7" fmla="*/ 0 h 1"/>
                <a:gd name="T8" fmla="*/ 4 w 9"/>
                <a:gd name="T9" fmla="*/ 0 h 1"/>
                <a:gd name="T10" fmla="*/ 0 60000 65536"/>
                <a:gd name="T11" fmla="*/ 0 60000 65536"/>
                <a:gd name="T12" fmla="*/ 0 60000 65536"/>
                <a:gd name="T13" fmla="*/ 0 60000 65536"/>
                <a:gd name="T14" fmla="*/ 0 60000 65536"/>
                <a:gd name="T15" fmla="*/ 0 w 9"/>
                <a:gd name="T16" fmla="*/ 0 h 1"/>
                <a:gd name="T17" fmla="*/ 9 w 9"/>
                <a:gd name="T18" fmla="*/ 1 h 1"/>
              </a:gdLst>
              <a:ahLst/>
              <a:cxnLst>
                <a:cxn ang="T10">
                  <a:pos x="T0" y="T1"/>
                </a:cxn>
                <a:cxn ang="T11">
                  <a:pos x="T2" y="T3"/>
                </a:cxn>
                <a:cxn ang="T12">
                  <a:pos x="T4" y="T5"/>
                </a:cxn>
                <a:cxn ang="T13">
                  <a:pos x="T6" y="T7"/>
                </a:cxn>
                <a:cxn ang="T14">
                  <a:pos x="T8" y="T9"/>
                </a:cxn>
              </a:cxnLst>
              <a:rect l="T15" t="T16" r="T17" b="T18"/>
              <a:pathLst>
                <a:path w="9" h="1">
                  <a:moveTo>
                    <a:pt x="4" y="0"/>
                  </a:moveTo>
                  <a:lnTo>
                    <a:pt x="0" y="0"/>
                  </a:lnTo>
                  <a:lnTo>
                    <a:pt x="4" y="0"/>
                  </a:lnTo>
                  <a:lnTo>
                    <a:pt x="8" y="0"/>
                  </a:lnTo>
                  <a:lnTo>
                    <a:pt x="4"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04" name="Freeform 103"/>
            <p:cNvSpPr>
              <a:spLocks/>
            </p:cNvSpPr>
            <p:nvPr/>
          </p:nvSpPr>
          <p:spPr bwMode="auto">
            <a:xfrm>
              <a:off x="1088" y="3544"/>
              <a:ext cx="7" cy="7"/>
            </a:xfrm>
            <a:custGeom>
              <a:avLst/>
              <a:gdLst>
                <a:gd name="T0" fmla="*/ 2 w 9"/>
                <a:gd name="T1" fmla="*/ 0 h 9"/>
                <a:gd name="T2" fmla="*/ 0 w 9"/>
                <a:gd name="T3" fmla="*/ 0 h 9"/>
                <a:gd name="T4" fmla="*/ 2 w 9"/>
                <a:gd name="T5" fmla="*/ 2 h 9"/>
                <a:gd name="T6" fmla="*/ 2 w 9"/>
                <a:gd name="T7" fmla="*/ 2 h 9"/>
                <a:gd name="T8" fmla="*/ 2 w 9"/>
                <a:gd name="T9" fmla="*/ 0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4" y="0"/>
                  </a:moveTo>
                  <a:lnTo>
                    <a:pt x="0" y="0"/>
                  </a:lnTo>
                  <a:lnTo>
                    <a:pt x="4" y="8"/>
                  </a:lnTo>
                  <a:lnTo>
                    <a:pt x="8" y="8"/>
                  </a:lnTo>
                  <a:lnTo>
                    <a:pt x="4"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05" name="Freeform 104"/>
            <p:cNvSpPr>
              <a:spLocks/>
            </p:cNvSpPr>
            <p:nvPr/>
          </p:nvSpPr>
          <p:spPr bwMode="auto">
            <a:xfrm>
              <a:off x="1094" y="3609"/>
              <a:ext cx="1" cy="0"/>
            </a:xfrm>
            <a:custGeom>
              <a:avLst/>
              <a:gdLst>
                <a:gd name="T0" fmla="*/ 0 w 1"/>
                <a:gd name="T1" fmla="*/ 0 h 1"/>
                <a:gd name="T2" fmla="*/ 0 w 1"/>
                <a:gd name="T3" fmla="*/ 0 h 1"/>
                <a:gd name="T4" fmla="*/ 0 60000 65536"/>
                <a:gd name="T5" fmla="*/ 0 60000 65536"/>
                <a:gd name="T6" fmla="*/ 0 w 1"/>
                <a:gd name="T7" fmla="*/ 0 h 1"/>
                <a:gd name="T8" fmla="*/ 1 w 1"/>
                <a:gd name="T9" fmla="*/ 0 h 1"/>
              </a:gdLst>
              <a:ahLst/>
              <a:cxnLst>
                <a:cxn ang="T4">
                  <a:pos x="T0" y="T1"/>
                </a:cxn>
                <a:cxn ang="T5">
                  <a:pos x="T2" y="T3"/>
                </a:cxn>
              </a:cxnLst>
              <a:rect l="T6" t="T7" r="T8" b="T9"/>
              <a:pathLst>
                <a:path w="1" h="1">
                  <a:moveTo>
                    <a:pt x="0" y="0"/>
                  </a:move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06" name="Freeform 105"/>
            <p:cNvSpPr>
              <a:spLocks/>
            </p:cNvSpPr>
            <p:nvPr/>
          </p:nvSpPr>
          <p:spPr bwMode="auto">
            <a:xfrm>
              <a:off x="1094" y="3609"/>
              <a:ext cx="8" cy="0"/>
            </a:xfrm>
            <a:custGeom>
              <a:avLst/>
              <a:gdLst>
                <a:gd name="T0" fmla="*/ 4 w 9"/>
                <a:gd name="T1" fmla="*/ 0 h 1"/>
                <a:gd name="T2" fmla="*/ 4 w 9"/>
                <a:gd name="T3" fmla="*/ 0 h 1"/>
                <a:gd name="T4" fmla="*/ 0 w 9"/>
                <a:gd name="T5" fmla="*/ 0 h 1"/>
                <a:gd name="T6" fmla="*/ 4 w 9"/>
                <a:gd name="T7" fmla="*/ 0 h 1"/>
                <a:gd name="T8" fmla="*/ 0 60000 65536"/>
                <a:gd name="T9" fmla="*/ 0 60000 65536"/>
                <a:gd name="T10" fmla="*/ 0 60000 65536"/>
                <a:gd name="T11" fmla="*/ 0 60000 65536"/>
                <a:gd name="T12" fmla="*/ 0 w 9"/>
                <a:gd name="T13" fmla="*/ 0 h 1"/>
                <a:gd name="T14" fmla="*/ 9 w 9"/>
                <a:gd name="T15" fmla="*/ 0 h 1"/>
              </a:gdLst>
              <a:ahLst/>
              <a:cxnLst>
                <a:cxn ang="T8">
                  <a:pos x="T0" y="T1"/>
                </a:cxn>
                <a:cxn ang="T9">
                  <a:pos x="T2" y="T3"/>
                </a:cxn>
                <a:cxn ang="T10">
                  <a:pos x="T4" y="T5"/>
                </a:cxn>
                <a:cxn ang="T11">
                  <a:pos x="T6" y="T7"/>
                </a:cxn>
              </a:cxnLst>
              <a:rect l="T12" t="T13" r="T14" b="T15"/>
              <a:pathLst>
                <a:path w="9" h="1">
                  <a:moveTo>
                    <a:pt x="8" y="0"/>
                  </a:moveTo>
                  <a:lnTo>
                    <a:pt x="4" y="0"/>
                  </a:lnTo>
                  <a:lnTo>
                    <a:pt x="0" y="0"/>
                  </a:lnTo>
                  <a:lnTo>
                    <a:pt x="8"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07" name="Freeform 106"/>
            <p:cNvSpPr>
              <a:spLocks/>
            </p:cNvSpPr>
            <p:nvPr/>
          </p:nvSpPr>
          <p:spPr bwMode="auto">
            <a:xfrm>
              <a:off x="1088" y="3622"/>
              <a:ext cx="7" cy="7"/>
            </a:xfrm>
            <a:custGeom>
              <a:avLst/>
              <a:gdLst>
                <a:gd name="T0" fmla="*/ 2 w 9"/>
                <a:gd name="T1" fmla="*/ 0 h 9"/>
                <a:gd name="T2" fmla="*/ 2 w 9"/>
                <a:gd name="T3" fmla="*/ 0 h 9"/>
                <a:gd name="T4" fmla="*/ 0 w 9"/>
                <a:gd name="T5" fmla="*/ 2 h 9"/>
                <a:gd name="T6" fmla="*/ 2 w 9"/>
                <a:gd name="T7" fmla="*/ 2 h 9"/>
                <a:gd name="T8" fmla="*/ 2 w 9"/>
                <a:gd name="T9" fmla="*/ 0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8" y="0"/>
                  </a:moveTo>
                  <a:lnTo>
                    <a:pt x="4" y="0"/>
                  </a:lnTo>
                  <a:lnTo>
                    <a:pt x="0" y="8"/>
                  </a:lnTo>
                  <a:lnTo>
                    <a:pt x="4" y="8"/>
                  </a:lnTo>
                  <a:lnTo>
                    <a:pt x="8"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08" name="Freeform 107"/>
            <p:cNvSpPr>
              <a:spLocks/>
            </p:cNvSpPr>
            <p:nvPr/>
          </p:nvSpPr>
          <p:spPr bwMode="auto">
            <a:xfrm>
              <a:off x="1075" y="3667"/>
              <a:ext cx="1" cy="8"/>
            </a:xfrm>
            <a:custGeom>
              <a:avLst/>
              <a:gdLst>
                <a:gd name="T0" fmla="*/ 0 w 1"/>
                <a:gd name="T1" fmla="*/ 0 h 9"/>
                <a:gd name="T2" fmla="*/ 0 w 1"/>
                <a:gd name="T3" fmla="*/ 0 h 9"/>
                <a:gd name="T4" fmla="*/ 0 w 1"/>
                <a:gd name="T5" fmla="*/ 4 h 9"/>
                <a:gd name="T6" fmla="*/ 0 w 1"/>
                <a:gd name="T7" fmla="*/ 0 h 9"/>
                <a:gd name="T8" fmla="*/ 0 60000 65536"/>
                <a:gd name="T9" fmla="*/ 0 60000 65536"/>
                <a:gd name="T10" fmla="*/ 0 60000 65536"/>
                <a:gd name="T11" fmla="*/ 0 60000 65536"/>
                <a:gd name="T12" fmla="*/ 0 w 1"/>
                <a:gd name="T13" fmla="*/ 0 h 9"/>
                <a:gd name="T14" fmla="*/ 1 w 1"/>
                <a:gd name="T15" fmla="*/ 9 h 9"/>
              </a:gdLst>
              <a:ahLst/>
              <a:cxnLst>
                <a:cxn ang="T8">
                  <a:pos x="T0" y="T1"/>
                </a:cxn>
                <a:cxn ang="T9">
                  <a:pos x="T2" y="T3"/>
                </a:cxn>
                <a:cxn ang="T10">
                  <a:pos x="T4" y="T5"/>
                </a:cxn>
                <a:cxn ang="T11">
                  <a:pos x="T6" y="T7"/>
                </a:cxn>
              </a:cxnLst>
              <a:rect l="T12" t="T13" r="T14" b="T15"/>
              <a:pathLst>
                <a:path w="1" h="9">
                  <a:moveTo>
                    <a:pt x="0" y="0"/>
                  </a:moveTo>
                  <a:lnTo>
                    <a:pt x="0" y="0"/>
                  </a:lnTo>
                  <a:lnTo>
                    <a:pt x="0" y="8"/>
                  </a:ln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09" name="Rectangle 108"/>
            <p:cNvSpPr>
              <a:spLocks noChangeArrowheads="1"/>
            </p:cNvSpPr>
            <p:nvPr/>
          </p:nvSpPr>
          <p:spPr bwMode="auto">
            <a:xfrm flipH="1">
              <a:off x="1075" y="3680"/>
              <a:ext cx="6" cy="1"/>
            </a:xfrm>
            <a:prstGeom prst="rect">
              <a:avLst/>
            </a:prstGeom>
            <a:solidFill>
              <a:srgbClr val="FFFFFF"/>
            </a:solidFill>
            <a:ln w="9525">
              <a:noFill/>
              <a:miter lim="800000"/>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110" name="Freeform 109"/>
            <p:cNvSpPr>
              <a:spLocks/>
            </p:cNvSpPr>
            <p:nvPr/>
          </p:nvSpPr>
          <p:spPr bwMode="auto">
            <a:xfrm>
              <a:off x="1075" y="3680"/>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11" name="Freeform 110"/>
            <p:cNvSpPr>
              <a:spLocks/>
            </p:cNvSpPr>
            <p:nvPr/>
          </p:nvSpPr>
          <p:spPr bwMode="auto">
            <a:xfrm>
              <a:off x="1068" y="3739"/>
              <a:ext cx="8" cy="1"/>
            </a:xfrm>
            <a:custGeom>
              <a:avLst/>
              <a:gdLst>
                <a:gd name="T0" fmla="*/ 4 w 9"/>
                <a:gd name="T1" fmla="*/ 0 h 1"/>
                <a:gd name="T2" fmla="*/ 0 w 9"/>
                <a:gd name="T3" fmla="*/ 0 h 1"/>
                <a:gd name="T4" fmla="*/ 4 w 9"/>
                <a:gd name="T5" fmla="*/ 0 h 1"/>
                <a:gd name="T6" fmla="*/ 4 w 9"/>
                <a:gd name="T7" fmla="*/ 0 h 1"/>
                <a:gd name="T8" fmla="*/ 4 w 9"/>
                <a:gd name="T9" fmla="*/ 0 h 1"/>
                <a:gd name="T10" fmla="*/ 0 60000 65536"/>
                <a:gd name="T11" fmla="*/ 0 60000 65536"/>
                <a:gd name="T12" fmla="*/ 0 60000 65536"/>
                <a:gd name="T13" fmla="*/ 0 60000 65536"/>
                <a:gd name="T14" fmla="*/ 0 60000 65536"/>
                <a:gd name="T15" fmla="*/ 0 w 9"/>
                <a:gd name="T16" fmla="*/ 0 h 1"/>
                <a:gd name="T17" fmla="*/ 9 w 9"/>
                <a:gd name="T18" fmla="*/ 1 h 1"/>
              </a:gdLst>
              <a:ahLst/>
              <a:cxnLst>
                <a:cxn ang="T10">
                  <a:pos x="T0" y="T1"/>
                </a:cxn>
                <a:cxn ang="T11">
                  <a:pos x="T2" y="T3"/>
                </a:cxn>
                <a:cxn ang="T12">
                  <a:pos x="T4" y="T5"/>
                </a:cxn>
                <a:cxn ang="T13">
                  <a:pos x="T6" y="T7"/>
                </a:cxn>
                <a:cxn ang="T14">
                  <a:pos x="T8" y="T9"/>
                </a:cxn>
              </a:cxnLst>
              <a:rect l="T15" t="T16" r="T17" b="T18"/>
              <a:pathLst>
                <a:path w="9" h="1">
                  <a:moveTo>
                    <a:pt x="4" y="0"/>
                  </a:moveTo>
                  <a:lnTo>
                    <a:pt x="0" y="0"/>
                  </a:lnTo>
                  <a:lnTo>
                    <a:pt x="4" y="0"/>
                  </a:lnTo>
                  <a:lnTo>
                    <a:pt x="8" y="0"/>
                  </a:lnTo>
                  <a:lnTo>
                    <a:pt x="4"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12" name="Freeform 111"/>
            <p:cNvSpPr>
              <a:spLocks/>
            </p:cNvSpPr>
            <p:nvPr/>
          </p:nvSpPr>
          <p:spPr bwMode="auto">
            <a:xfrm>
              <a:off x="1068" y="3745"/>
              <a:ext cx="8" cy="1"/>
            </a:xfrm>
            <a:custGeom>
              <a:avLst/>
              <a:gdLst>
                <a:gd name="T0" fmla="*/ 4 w 9"/>
                <a:gd name="T1" fmla="*/ 0 h 1"/>
                <a:gd name="T2" fmla="*/ 4 w 9"/>
                <a:gd name="T3" fmla="*/ 0 h 1"/>
                <a:gd name="T4" fmla="*/ 0 w 9"/>
                <a:gd name="T5" fmla="*/ 0 h 1"/>
                <a:gd name="T6" fmla="*/ 4 w 9"/>
                <a:gd name="T7" fmla="*/ 0 h 1"/>
                <a:gd name="T8" fmla="*/ 4 w 9"/>
                <a:gd name="T9" fmla="*/ 0 h 1"/>
                <a:gd name="T10" fmla="*/ 0 60000 65536"/>
                <a:gd name="T11" fmla="*/ 0 60000 65536"/>
                <a:gd name="T12" fmla="*/ 0 60000 65536"/>
                <a:gd name="T13" fmla="*/ 0 60000 65536"/>
                <a:gd name="T14" fmla="*/ 0 60000 65536"/>
                <a:gd name="T15" fmla="*/ 0 w 9"/>
                <a:gd name="T16" fmla="*/ 0 h 1"/>
                <a:gd name="T17" fmla="*/ 9 w 9"/>
                <a:gd name="T18" fmla="*/ 1 h 1"/>
              </a:gdLst>
              <a:ahLst/>
              <a:cxnLst>
                <a:cxn ang="T10">
                  <a:pos x="T0" y="T1"/>
                </a:cxn>
                <a:cxn ang="T11">
                  <a:pos x="T2" y="T3"/>
                </a:cxn>
                <a:cxn ang="T12">
                  <a:pos x="T4" y="T5"/>
                </a:cxn>
                <a:cxn ang="T13">
                  <a:pos x="T6" y="T7"/>
                </a:cxn>
                <a:cxn ang="T14">
                  <a:pos x="T8" y="T9"/>
                </a:cxn>
              </a:cxnLst>
              <a:rect l="T15" t="T16" r="T17" b="T18"/>
              <a:pathLst>
                <a:path w="9" h="1">
                  <a:moveTo>
                    <a:pt x="8" y="0"/>
                  </a:moveTo>
                  <a:lnTo>
                    <a:pt x="4" y="0"/>
                  </a:lnTo>
                  <a:lnTo>
                    <a:pt x="0" y="0"/>
                  </a:lnTo>
                  <a:lnTo>
                    <a:pt x="4" y="0"/>
                  </a:lnTo>
                  <a:lnTo>
                    <a:pt x="8"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13" name="Freeform 112"/>
            <p:cNvSpPr>
              <a:spLocks/>
            </p:cNvSpPr>
            <p:nvPr/>
          </p:nvSpPr>
          <p:spPr bwMode="auto">
            <a:xfrm>
              <a:off x="1075" y="3745"/>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14" name="Freeform 113"/>
            <p:cNvSpPr>
              <a:spLocks/>
            </p:cNvSpPr>
            <p:nvPr/>
          </p:nvSpPr>
          <p:spPr bwMode="auto">
            <a:xfrm>
              <a:off x="1062" y="3765"/>
              <a:ext cx="7" cy="1"/>
            </a:xfrm>
            <a:custGeom>
              <a:avLst/>
              <a:gdLst>
                <a:gd name="T0" fmla="*/ 2 w 9"/>
                <a:gd name="T1" fmla="*/ 0 h 1"/>
                <a:gd name="T2" fmla="*/ 2 w 9"/>
                <a:gd name="T3" fmla="*/ 0 h 1"/>
                <a:gd name="T4" fmla="*/ 0 w 9"/>
                <a:gd name="T5" fmla="*/ 0 h 1"/>
                <a:gd name="T6" fmla="*/ 2 w 9"/>
                <a:gd name="T7" fmla="*/ 0 h 1"/>
                <a:gd name="T8" fmla="*/ 2 w 9"/>
                <a:gd name="T9" fmla="*/ 0 h 1"/>
                <a:gd name="T10" fmla="*/ 0 60000 65536"/>
                <a:gd name="T11" fmla="*/ 0 60000 65536"/>
                <a:gd name="T12" fmla="*/ 0 60000 65536"/>
                <a:gd name="T13" fmla="*/ 0 60000 65536"/>
                <a:gd name="T14" fmla="*/ 0 60000 65536"/>
                <a:gd name="T15" fmla="*/ 0 w 9"/>
                <a:gd name="T16" fmla="*/ 0 h 1"/>
                <a:gd name="T17" fmla="*/ 9 w 9"/>
                <a:gd name="T18" fmla="*/ 1 h 1"/>
              </a:gdLst>
              <a:ahLst/>
              <a:cxnLst>
                <a:cxn ang="T10">
                  <a:pos x="T0" y="T1"/>
                </a:cxn>
                <a:cxn ang="T11">
                  <a:pos x="T2" y="T3"/>
                </a:cxn>
                <a:cxn ang="T12">
                  <a:pos x="T4" y="T5"/>
                </a:cxn>
                <a:cxn ang="T13">
                  <a:pos x="T6" y="T7"/>
                </a:cxn>
                <a:cxn ang="T14">
                  <a:pos x="T8" y="T9"/>
                </a:cxn>
              </a:cxnLst>
              <a:rect l="T15" t="T16" r="T17" b="T18"/>
              <a:pathLst>
                <a:path w="9" h="1">
                  <a:moveTo>
                    <a:pt x="8" y="0"/>
                  </a:moveTo>
                  <a:lnTo>
                    <a:pt x="4" y="0"/>
                  </a:lnTo>
                  <a:lnTo>
                    <a:pt x="0" y="0"/>
                  </a:lnTo>
                  <a:lnTo>
                    <a:pt x="4" y="0"/>
                  </a:lnTo>
                  <a:lnTo>
                    <a:pt x="8"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15" name="Freeform 114"/>
            <p:cNvSpPr>
              <a:spLocks/>
            </p:cNvSpPr>
            <p:nvPr/>
          </p:nvSpPr>
          <p:spPr bwMode="auto">
            <a:xfrm>
              <a:off x="1062" y="3771"/>
              <a:ext cx="7" cy="1"/>
            </a:xfrm>
            <a:custGeom>
              <a:avLst/>
              <a:gdLst>
                <a:gd name="T0" fmla="*/ 2 w 9"/>
                <a:gd name="T1" fmla="*/ 0 h 1"/>
                <a:gd name="T2" fmla="*/ 0 w 9"/>
                <a:gd name="T3" fmla="*/ 0 h 1"/>
                <a:gd name="T4" fmla="*/ 2 w 9"/>
                <a:gd name="T5" fmla="*/ 0 h 1"/>
                <a:gd name="T6" fmla="*/ 2 w 9"/>
                <a:gd name="T7" fmla="*/ 0 h 1"/>
                <a:gd name="T8" fmla="*/ 2 w 9"/>
                <a:gd name="T9" fmla="*/ 0 h 1"/>
                <a:gd name="T10" fmla="*/ 0 60000 65536"/>
                <a:gd name="T11" fmla="*/ 0 60000 65536"/>
                <a:gd name="T12" fmla="*/ 0 60000 65536"/>
                <a:gd name="T13" fmla="*/ 0 60000 65536"/>
                <a:gd name="T14" fmla="*/ 0 60000 65536"/>
                <a:gd name="T15" fmla="*/ 0 w 9"/>
                <a:gd name="T16" fmla="*/ 0 h 1"/>
                <a:gd name="T17" fmla="*/ 9 w 9"/>
                <a:gd name="T18" fmla="*/ 1 h 1"/>
              </a:gdLst>
              <a:ahLst/>
              <a:cxnLst>
                <a:cxn ang="T10">
                  <a:pos x="T0" y="T1"/>
                </a:cxn>
                <a:cxn ang="T11">
                  <a:pos x="T2" y="T3"/>
                </a:cxn>
                <a:cxn ang="T12">
                  <a:pos x="T4" y="T5"/>
                </a:cxn>
                <a:cxn ang="T13">
                  <a:pos x="T6" y="T7"/>
                </a:cxn>
                <a:cxn ang="T14">
                  <a:pos x="T8" y="T9"/>
                </a:cxn>
              </a:cxnLst>
              <a:rect l="T15" t="T16" r="T17" b="T18"/>
              <a:pathLst>
                <a:path w="9" h="1">
                  <a:moveTo>
                    <a:pt x="4" y="0"/>
                  </a:moveTo>
                  <a:lnTo>
                    <a:pt x="0" y="0"/>
                  </a:lnTo>
                  <a:lnTo>
                    <a:pt x="4" y="0"/>
                  </a:lnTo>
                  <a:lnTo>
                    <a:pt x="8" y="0"/>
                  </a:lnTo>
                  <a:lnTo>
                    <a:pt x="4"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16" name="Freeform 115"/>
            <p:cNvSpPr>
              <a:spLocks/>
            </p:cNvSpPr>
            <p:nvPr/>
          </p:nvSpPr>
          <p:spPr bwMode="auto">
            <a:xfrm>
              <a:off x="1062" y="3771"/>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solidFill>
              <a:srgbClr val="FFFFFF"/>
            </a:solidFill>
            <a:ln w="9525" cap="rnd">
              <a:noFill/>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17" name="Oval 116"/>
            <p:cNvSpPr>
              <a:spLocks noChangeArrowheads="1"/>
            </p:cNvSpPr>
            <p:nvPr/>
          </p:nvSpPr>
          <p:spPr bwMode="auto">
            <a:xfrm>
              <a:off x="1338" y="1998"/>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118" name="Oval 117"/>
            <p:cNvSpPr>
              <a:spLocks noChangeArrowheads="1"/>
            </p:cNvSpPr>
            <p:nvPr/>
          </p:nvSpPr>
          <p:spPr bwMode="auto">
            <a:xfrm>
              <a:off x="1143" y="1685"/>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119" name="Oval 118"/>
            <p:cNvSpPr>
              <a:spLocks noChangeArrowheads="1"/>
            </p:cNvSpPr>
            <p:nvPr/>
          </p:nvSpPr>
          <p:spPr bwMode="auto">
            <a:xfrm>
              <a:off x="1182" y="1685"/>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120" name="Oval 119"/>
            <p:cNvSpPr>
              <a:spLocks noChangeArrowheads="1"/>
            </p:cNvSpPr>
            <p:nvPr/>
          </p:nvSpPr>
          <p:spPr bwMode="auto">
            <a:xfrm>
              <a:off x="1534" y="2701"/>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121" name="Oval 120"/>
            <p:cNvSpPr>
              <a:spLocks noChangeArrowheads="1"/>
            </p:cNvSpPr>
            <p:nvPr/>
          </p:nvSpPr>
          <p:spPr bwMode="auto">
            <a:xfrm>
              <a:off x="1182" y="3052"/>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122" name="Oval 121"/>
            <p:cNvSpPr>
              <a:spLocks noChangeArrowheads="1"/>
            </p:cNvSpPr>
            <p:nvPr/>
          </p:nvSpPr>
          <p:spPr bwMode="auto">
            <a:xfrm>
              <a:off x="1065" y="3326"/>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123" name="Oval 122"/>
            <p:cNvSpPr>
              <a:spLocks noChangeArrowheads="1"/>
            </p:cNvSpPr>
            <p:nvPr/>
          </p:nvSpPr>
          <p:spPr bwMode="auto">
            <a:xfrm>
              <a:off x="1417" y="3404"/>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124" name="Oval 123"/>
            <p:cNvSpPr>
              <a:spLocks noChangeArrowheads="1"/>
            </p:cNvSpPr>
            <p:nvPr/>
          </p:nvSpPr>
          <p:spPr bwMode="auto">
            <a:xfrm>
              <a:off x="1456" y="3443"/>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125" name="Oval 124"/>
            <p:cNvSpPr>
              <a:spLocks noChangeArrowheads="1"/>
            </p:cNvSpPr>
            <p:nvPr/>
          </p:nvSpPr>
          <p:spPr bwMode="auto">
            <a:xfrm>
              <a:off x="1338" y="3638"/>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126" name="Oval 125"/>
            <p:cNvSpPr>
              <a:spLocks noChangeArrowheads="1"/>
            </p:cNvSpPr>
            <p:nvPr/>
          </p:nvSpPr>
          <p:spPr bwMode="auto">
            <a:xfrm>
              <a:off x="1534" y="3755"/>
              <a:ext cx="26" cy="26"/>
            </a:xfrm>
            <a:prstGeom prst="ellipse">
              <a:avLst/>
            </a:prstGeom>
            <a:solidFill>
              <a:srgbClr val="FFFF99"/>
            </a:solidFill>
            <a:ln w="12700">
              <a:solidFill>
                <a:srgbClr val="000000"/>
              </a:solidFill>
              <a:round/>
              <a:headEnd/>
              <a:tailEnd/>
            </a:ln>
          </p:spPr>
          <p:txBody>
            <a:bodyPr wrap="none" anchor="ctr"/>
            <a:lstStyle/>
            <a:p>
              <a:pPr>
                <a:defRPr/>
              </a:pPr>
              <a:endParaRPr lang="en-US" sz="2400" b="1" kern="0" dirty="0">
                <a:solidFill>
                  <a:srgbClr val="000000"/>
                </a:solidFill>
                <a:latin typeface="Times New Roman" pitchFamily="18" charset="0"/>
                <a:ea typeface="MS PGothic" pitchFamily="34" charset="-128"/>
              </a:endParaRPr>
            </a:p>
          </p:txBody>
        </p:sp>
        <p:sp>
          <p:nvSpPr>
            <p:cNvPr id="127" name="Rectangle 126"/>
            <p:cNvSpPr>
              <a:spLocks noChangeArrowheads="1"/>
            </p:cNvSpPr>
            <p:nvPr/>
          </p:nvSpPr>
          <p:spPr bwMode="auto">
            <a:xfrm>
              <a:off x="775" y="1194"/>
              <a:ext cx="186" cy="148"/>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1200" b="1" kern="0" dirty="0">
                  <a:solidFill>
                    <a:prstClr val="black"/>
                  </a:solidFill>
                  <a:effectLst>
                    <a:outerShdw blurRad="38100" dist="38100" dir="2700000" algn="tl">
                      <a:srgbClr val="C0C0C0"/>
                    </a:outerShdw>
                  </a:effectLst>
                  <a:latin typeface="Times New Roman" pitchFamily="18" charset="0"/>
                  <a:ea typeface="MS PGothic" pitchFamily="34" charset="-128"/>
                </a:rPr>
                <a:t>MN</a:t>
              </a:r>
            </a:p>
          </p:txBody>
        </p:sp>
        <p:sp>
          <p:nvSpPr>
            <p:cNvPr id="128" name="Rectangle 127"/>
            <p:cNvSpPr>
              <a:spLocks noChangeArrowheads="1"/>
            </p:cNvSpPr>
            <p:nvPr/>
          </p:nvSpPr>
          <p:spPr bwMode="auto">
            <a:xfrm>
              <a:off x="1355" y="1416"/>
              <a:ext cx="164" cy="148"/>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1200" b="1" kern="0" dirty="0">
                  <a:solidFill>
                    <a:prstClr val="black"/>
                  </a:solidFill>
                  <a:effectLst>
                    <a:outerShdw blurRad="38100" dist="38100" dir="2700000" algn="tl">
                      <a:srgbClr val="C0C0C0"/>
                    </a:outerShdw>
                  </a:effectLst>
                  <a:latin typeface="Times New Roman" pitchFamily="18" charset="0"/>
                  <a:ea typeface="MS PGothic" pitchFamily="34" charset="-128"/>
                </a:rPr>
                <a:t>MI</a:t>
              </a:r>
            </a:p>
          </p:txBody>
        </p:sp>
        <p:sp>
          <p:nvSpPr>
            <p:cNvPr id="129" name="Rectangle 128"/>
            <p:cNvSpPr>
              <a:spLocks noChangeArrowheads="1"/>
            </p:cNvSpPr>
            <p:nvPr/>
          </p:nvSpPr>
          <p:spPr bwMode="auto">
            <a:xfrm>
              <a:off x="1232" y="1541"/>
              <a:ext cx="168" cy="148"/>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1200" b="1" kern="0" dirty="0">
                  <a:solidFill>
                    <a:srgbClr val="000000"/>
                  </a:solidFill>
                  <a:effectLst>
                    <a:outerShdw blurRad="38100" dist="38100" dir="2700000" algn="tl">
                      <a:srgbClr val="C0C0C0"/>
                    </a:outerShdw>
                  </a:effectLst>
                  <a:latin typeface="Times New Roman" pitchFamily="18" charset="0"/>
                  <a:ea typeface="MS PGothic" pitchFamily="34" charset="-128"/>
                </a:rPr>
                <a:t>WI</a:t>
              </a:r>
            </a:p>
          </p:txBody>
        </p:sp>
        <p:sp>
          <p:nvSpPr>
            <p:cNvPr id="130" name="Rectangle 129"/>
            <p:cNvSpPr>
              <a:spLocks noChangeArrowheads="1"/>
            </p:cNvSpPr>
            <p:nvPr/>
          </p:nvSpPr>
          <p:spPr bwMode="auto">
            <a:xfrm>
              <a:off x="1045" y="2078"/>
              <a:ext cx="149" cy="148"/>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1200" b="1" kern="0" dirty="0">
                  <a:solidFill>
                    <a:prstClr val="black"/>
                  </a:solidFill>
                  <a:effectLst>
                    <a:outerShdw blurRad="38100" dist="38100" dir="2700000" algn="tl">
                      <a:srgbClr val="C0C0C0"/>
                    </a:outerShdw>
                  </a:effectLst>
                  <a:latin typeface="Times New Roman" pitchFamily="18" charset="0"/>
                  <a:ea typeface="MS PGothic" pitchFamily="34" charset="-128"/>
                </a:rPr>
                <a:t>IA</a:t>
              </a:r>
            </a:p>
          </p:txBody>
        </p:sp>
        <p:sp>
          <p:nvSpPr>
            <p:cNvPr id="131" name="Rectangle 130"/>
            <p:cNvSpPr>
              <a:spLocks noChangeArrowheads="1"/>
            </p:cNvSpPr>
            <p:nvPr/>
          </p:nvSpPr>
          <p:spPr bwMode="auto">
            <a:xfrm>
              <a:off x="1396" y="2156"/>
              <a:ext cx="146" cy="148"/>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1200" b="1" kern="0" dirty="0">
                  <a:solidFill>
                    <a:prstClr val="black"/>
                  </a:solidFill>
                  <a:effectLst>
                    <a:outerShdw blurRad="38100" dist="38100" dir="2700000" algn="tl">
                      <a:srgbClr val="C0C0C0"/>
                    </a:outerShdw>
                  </a:effectLst>
                  <a:latin typeface="Times New Roman" pitchFamily="18" charset="0"/>
                  <a:ea typeface="MS PGothic" pitchFamily="34" charset="-128"/>
                </a:rPr>
                <a:t>IL</a:t>
              </a:r>
            </a:p>
          </p:txBody>
        </p:sp>
        <p:sp>
          <p:nvSpPr>
            <p:cNvPr id="132" name="Rectangle 131"/>
            <p:cNvSpPr>
              <a:spLocks noChangeArrowheads="1"/>
            </p:cNvSpPr>
            <p:nvPr/>
          </p:nvSpPr>
          <p:spPr bwMode="auto">
            <a:xfrm>
              <a:off x="1084" y="2601"/>
              <a:ext cx="190" cy="148"/>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1200" b="1" kern="0" dirty="0">
                  <a:solidFill>
                    <a:prstClr val="black"/>
                  </a:solidFill>
                  <a:effectLst>
                    <a:outerShdw blurRad="38100" dist="38100" dir="2700000" algn="tl">
                      <a:srgbClr val="C0C0C0"/>
                    </a:outerShdw>
                  </a:effectLst>
                  <a:latin typeface="Times New Roman" pitchFamily="18" charset="0"/>
                  <a:ea typeface="MS PGothic" pitchFamily="34" charset="-128"/>
                </a:rPr>
                <a:t>MO</a:t>
              </a:r>
            </a:p>
          </p:txBody>
        </p:sp>
        <p:sp>
          <p:nvSpPr>
            <p:cNvPr id="133" name="Rectangle 132"/>
            <p:cNvSpPr>
              <a:spLocks noChangeArrowheads="1"/>
            </p:cNvSpPr>
            <p:nvPr/>
          </p:nvSpPr>
          <p:spPr bwMode="auto">
            <a:xfrm>
              <a:off x="1141" y="3397"/>
              <a:ext cx="168" cy="148"/>
            </a:xfrm>
            <a:prstGeom prst="rect">
              <a:avLst/>
            </a:prstGeom>
            <a:noFill/>
            <a:ln w="9525">
              <a:noFill/>
              <a:miter lim="800000"/>
              <a:headEnd/>
              <a:tailEnd/>
            </a:ln>
            <a:effectLst>
              <a:outerShdw dist="17961" dir="2700000" algn="ctr" rotWithShape="0">
                <a:srgbClr val="000000"/>
              </a:outerShdw>
            </a:effectLst>
          </p:spPr>
          <p:txBody>
            <a:bodyPr wrap="none" lIns="90488" tIns="44450" rIns="90488" bIns="44450">
              <a:spAutoFit/>
            </a:bodyPr>
            <a:lstStyle/>
            <a:p>
              <a:pPr eaLnBrk="0" hangingPunct="0">
                <a:defRPr/>
              </a:pPr>
              <a:r>
                <a:rPr lang="en-US" sz="1200" b="1" kern="0" dirty="0">
                  <a:solidFill>
                    <a:prstClr val="black"/>
                  </a:solidFill>
                  <a:effectLst>
                    <a:outerShdw blurRad="38100" dist="38100" dir="2700000" algn="tl">
                      <a:srgbClr val="C0C0C0"/>
                    </a:outerShdw>
                  </a:effectLst>
                  <a:latin typeface="Times New Roman" pitchFamily="18" charset="0"/>
                  <a:ea typeface="MS PGothic" pitchFamily="34" charset="-128"/>
                </a:rPr>
                <a:t>LA</a:t>
              </a:r>
            </a:p>
          </p:txBody>
        </p:sp>
        <p:sp>
          <p:nvSpPr>
            <p:cNvPr id="134" name="Rectangle 133"/>
            <p:cNvSpPr>
              <a:spLocks noChangeArrowheads="1"/>
            </p:cNvSpPr>
            <p:nvPr/>
          </p:nvSpPr>
          <p:spPr bwMode="auto">
            <a:xfrm>
              <a:off x="563" y="1651"/>
              <a:ext cx="598" cy="123"/>
            </a:xfrm>
            <a:prstGeom prst="rect">
              <a:avLst/>
            </a:prstGeom>
            <a:noFill/>
            <a:ln w="9525">
              <a:noFill/>
              <a:miter lim="800000"/>
              <a:headEnd/>
              <a:tailEnd/>
            </a:ln>
            <a:effectLst/>
          </p:spPr>
          <p:txBody>
            <a:bodyPr lIns="90488" tIns="44450" rIns="90488" bIns="44450">
              <a:spAutoFit/>
            </a:bodyPr>
            <a:lstStyle/>
            <a:p>
              <a:pPr eaLnBrk="0" hangingPunct="0">
                <a:defRPr/>
              </a:pPr>
              <a:r>
                <a:rPr lang="en-US" sz="900" b="1" kern="0" dirty="0">
                  <a:solidFill>
                    <a:prstClr val="black"/>
                  </a:solidFill>
                  <a:effectLst>
                    <a:outerShdw blurRad="38100" dist="38100" dir="2700000" algn="tl">
                      <a:srgbClr val="C0C0C0"/>
                    </a:outerShdw>
                  </a:effectLst>
                  <a:latin typeface="Times New Roman" pitchFamily="18" charset="0"/>
                  <a:ea typeface="MS PGothic" pitchFamily="34" charset="-128"/>
                </a:rPr>
                <a:t>MINNEAPOLIS</a:t>
              </a:r>
            </a:p>
          </p:txBody>
        </p:sp>
        <p:sp>
          <p:nvSpPr>
            <p:cNvPr id="135" name="Rectangle 134"/>
            <p:cNvSpPr>
              <a:spLocks noChangeArrowheads="1"/>
            </p:cNvSpPr>
            <p:nvPr/>
          </p:nvSpPr>
          <p:spPr bwMode="auto">
            <a:xfrm>
              <a:off x="1155" y="1666"/>
              <a:ext cx="295" cy="123"/>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900" b="1" kern="0" dirty="0">
                  <a:solidFill>
                    <a:prstClr val="black"/>
                  </a:solidFill>
                  <a:effectLst>
                    <a:outerShdw blurRad="38100" dist="38100" dir="2700000" algn="tl">
                      <a:srgbClr val="C0C0C0"/>
                    </a:outerShdw>
                  </a:effectLst>
                  <a:latin typeface="Benguiat Bk BT" pitchFamily="18" charset="0"/>
                  <a:ea typeface="MS PGothic" pitchFamily="34" charset="-128"/>
                </a:rPr>
                <a:t>ST. PAUL</a:t>
              </a:r>
            </a:p>
          </p:txBody>
        </p:sp>
        <p:sp>
          <p:nvSpPr>
            <p:cNvPr id="136" name="Rectangle 135"/>
            <p:cNvSpPr>
              <a:spLocks noChangeArrowheads="1"/>
            </p:cNvSpPr>
            <p:nvPr/>
          </p:nvSpPr>
          <p:spPr bwMode="auto">
            <a:xfrm>
              <a:off x="1369" y="2080"/>
              <a:ext cx="421" cy="123"/>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900" b="1" kern="0" dirty="0">
                  <a:solidFill>
                    <a:prstClr val="black"/>
                  </a:solidFill>
                  <a:effectLst>
                    <a:outerShdw blurRad="38100" dist="38100" dir="2700000" algn="tl">
                      <a:srgbClr val="C0C0C0"/>
                    </a:outerShdw>
                  </a:effectLst>
                  <a:latin typeface="Times New Roman" pitchFamily="18" charset="0"/>
                  <a:ea typeface="MS PGothic" pitchFamily="34" charset="-128"/>
                </a:rPr>
                <a:t>ROCK ISLAND</a:t>
              </a:r>
            </a:p>
          </p:txBody>
        </p:sp>
        <p:sp>
          <p:nvSpPr>
            <p:cNvPr id="137" name="Rectangle 136"/>
            <p:cNvSpPr>
              <a:spLocks noChangeArrowheads="1"/>
            </p:cNvSpPr>
            <p:nvPr/>
          </p:nvSpPr>
          <p:spPr bwMode="auto">
            <a:xfrm>
              <a:off x="1159" y="2474"/>
              <a:ext cx="314" cy="123"/>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900" b="1" kern="0" dirty="0">
                  <a:solidFill>
                    <a:prstClr val="black"/>
                  </a:solidFill>
                  <a:effectLst>
                    <a:outerShdw blurRad="38100" dist="38100" dir="2700000" algn="tl">
                      <a:srgbClr val="C0C0C0"/>
                    </a:outerShdw>
                  </a:effectLst>
                  <a:latin typeface="Times New Roman" pitchFamily="18" charset="0"/>
                  <a:ea typeface="MS PGothic" pitchFamily="34" charset="-128"/>
                </a:rPr>
                <a:t>ST. LOUIS</a:t>
              </a:r>
            </a:p>
          </p:txBody>
        </p:sp>
        <p:sp>
          <p:nvSpPr>
            <p:cNvPr id="138" name="Rectangle 137"/>
            <p:cNvSpPr>
              <a:spLocks noChangeArrowheads="1"/>
            </p:cNvSpPr>
            <p:nvPr/>
          </p:nvSpPr>
          <p:spPr bwMode="auto">
            <a:xfrm>
              <a:off x="1526" y="2649"/>
              <a:ext cx="240" cy="123"/>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900" b="1" kern="0" dirty="0">
                  <a:solidFill>
                    <a:prstClr val="black"/>
                  </a:solidFill>
                  <a:effectLst>
                    <a:outerShdw blurRad="38100" dist="38100" dir="2700000" algn="tl">
                      <a:srgbClr val="C0C0C0"/>
                    </a:outerShdw>
                  </a:effectLst>
                  <a:latin typeface="Times New Roman" pitchFamily="18" charset="0"/>
                  <a:ea typeface="MS PGothic" pitchFamily="34" charset="-128"/>
                </a:rPr>
                <a:t>CAIRO</a:t>
              </a:r>
            </a:p>
          </p:txBody>
        </p:sp>
        <p:sp>
          <p:nvSpPr>
            <p:cNvPr id="139" name="Rectangle 138"/>
            <p:cNvSpPr>
              <a:spLocks noChangeArrowheads="1"/>
            </p:cNvSpPr>
            <p:nvPr/>
          </p:nvSpPr>
          <p:spPr bwMode="auto">
            <a:xfrm>
              <a:off x="1468" y="2949"/>
              <a:ext cx="316" cy="123"/>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900" b="1" kern="0" dirty="0">
                  <a:solidFill>
                    <a:prstClr val="black"/>
                  </a:solidFill>
                  <a:effectLst>
                    <a:outerShdw blurRad="38100" dist="38100" dir="2700000" algn="tl">
                      <a:srgbClr val="C0C0C0"/>
                    </a:outerShdw>
                  </a:effectLst>
                  <a:latin typeface="Times New Roman" pitchFamily="18" charset="0"/>
                  <a:ea typeface="MS PGothic" pitchFamily="34" charset="-128"/>
                </a:rPr>
                <a:t>MEMPHIS</a:t>
              </a:r>
            </a:p>
          </p:txBody>
        </p:sp>
        <p:sp>
          <p:nvSpPr>
            <p:cNvPr id="140" name="Rectangle 139"/>
            <p:cNvSpPr>
              <a:spLocks noChangeArrowheads="1"/>
            </p:cNvSpPr>
            <p:nvPr/>
          </p:nvSpPr>
          <p:spPr bwMode="auto">
            <a:xfrm>
              <a:off x="818" y="3049"/>
              <a:ext cx="418" cy="123"/>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900" b="1" kern="0" dirty="0">
                  <a:solidFill>
                    <a:prstClr val="black"/>
                  </a:solidFill>
                  <a:effectLst>
                    <a:outerShdw blurRad="38100" dist="38100" dir="2700000" algn="tl">
                      <a:srgbClr val="C0C0C0"/>
                    </a:outerShdw>
                  </a:effectLst>
                  <a:latin typeface="Times New Roman" pitchFamily="18" charset="0"/>
                  <a:ea typeface="MS PGothic" pitchFamily="34" charset="-128"/>
                </a:rPr>
                <a:t>LITTLE ROCK</a:t>
              </a:r>
            </a:p>
          </p:txBody>
        </p:sp>
        <p:sp>
          <p:nvSpPr>
            <p:cNvPr id="141" name="Rectangle 140"/>
            <p:cNvSpPr>
              <a:spLocks noChangeArrowheads="1"/>
            </p:cNvSpPr>
            <p:nvPr/>
          </p:nvSpPr>
          <p:spPr bwMode="auto">
            <a:xfrm>
              <a:off x="1391" y="3302"/>
              <a:ext cx="374" cy="123"/>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900" b="1" kern="0" dirty="0">
                  <a:solidFill>
                    <a:prstClr val="black"/>
                  </a:solidFill>
                  <a:effectLst>
                    <a:outerShdw blurRad="38100" dist="38100" dir="2700000" algn="tl">
                      <a:srgbClr val="C0C0C0"/>
                    </a:outerShdw>
                  </a:effectLst>
                  <a:latin typeface="Times New Roman" pitchFamily="18" charset="0"/>
                  <a:ea typeface="MS PGothic" pitchFamily="34" charset="-128"/>
                </a:rPr>
                <a:t>VICKSBURG</a:t>
              </a:r>
            </a:p>
          </p:txBody>
        </p:sp>
        <p:sp>
          <p:nvSpPr>
            <p:cNvPr id="142" name="Rectangle 141"/>
            <p:cNvSpPr>
              <a:spLocks noChangeArrowheads="1"/>
            </p:cNvSpPr>
            <p:nvPr/>
          </p:nvSpPr>
          <p:spPr bwMode="auto">
            <a:xfrm>
              <a:off x="1440" y="3717"/>
              <a:ext cx="443" cy="123"/>
            </a:xfrm>
            <a:prstGeom prst="rect">
              <a:avLst/>
            </a:prstGeom>
            <a:noFill/>
            <a:ln w="9525">
              <a:noFill/>
              <a:miter lim="800000"/>
              <a:headEnd/>
              <a:tailEnd/>
            </a:ln>
            <a:effectLst/>
          </p:spPr>
          <p:txBody>
            <a:bodyPr wrap="none" lIns="90488" tIns="44450" rIns="90488" bIns="44450">
              <a:spAutoFit/>
            </a:bodyPr>
            <a:lstStyle/>
            <a:p>
              <a:pPr eaLnBrk="0" hangingPunct="0">
                <a:defRPr/>
              </a:pPr>
              <a:r>
                <a:rPr lang="en-US" sz="900" b="1" kern="0" dirty="0">
                  <a:solidFill>
                    <a:prstClr val="black"/>
                  </a:solidFill>
                  <a:effectLst>
                    <a:outerShdw blurRad="38100" dist="38100" dir="2700000" algn="tl">
                      <a:srgbClr val="C0C0C0"/>
                    </a:outerShdw>
                  </a:effectLst>
                  <a:latin typeface="Times New Roman" pitchFamily="18" charset="0"/>
                  <a:ea typeface="MS PGothic" pitchFamily="34" charset="-128"/>
                </a:rPr>
                <a:t>NEW ORLEANS</a:t>
              </a:r>
            </a:p>
          </p:txBody>
        </p:sp>
        <p:sp>
          <p:nvSpPr>
            <p:cNvPr id="143" name="Line 157"/>
            <p:cNvSpPr>
              <a:spLocks noChangeShapeType="1"/>
            </p:cNvSpPr>
            <p:nvPr/>
          </p:nvSpPr>
          <p:spPr bwMode="auto">
            <a:xfrm flipH="1" flipV="1">
              <a:off x="796" y="2724"/>
              <a:ext cx="266" cy="9"/>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44" name="Line 158"/>
            <p:cNvSpPr>
              <a:spLocks noChangeShapeType="1"/>
            </p:cNvSpPr>
            <p:nvPr/>
          </p:nvSpPr>
          <p:spPr bwMode="auto">
            <a:xfrm flipH="1" flipV="1">
              <a:off x="1046" y="2776"/>
              <a:ext cx="654" cy="9"/>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45" name="Line 159"/>
            <p:cNvSpPr>
              <a:spLocks noChangeShapeType="1"/>
            </p:cNvSpPr>
            <p:nvPr/>
          </p:nvSpPr>
          <p:spPr bwMode="auto">
            <a:xfrm flipH="1">
              <a:off x="1720" y="2763"/>
              <a:ext cx="256" cy="0"/>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46" name="Line 160"/>
            <p:cNvSpPr>
              <a:spLocks noChangeShapeType="1"/>
            </p:cNvSpPr>
            <p:nvPr/>
          </p:nvSpPr>
          <p:spPr bwMode="auto">
            <a:xfrm flipH="1">
              <a:off x="1694" y="3094"/>
              <a:ext cx="256" cy="0"/>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47" name="Line 161"/>
            <p:cNvSpPr>
              <a:spLocks noChangeShapeType="1"/>
            </p:cNvSpPr>
            <p:nvPr/>
          </p:nvSpPr>
          <p:spPr bwMode="auto">
            <a:xfrm flipH="1">
              <a:off x="1023" y="3291"/>
              <a:ext cx="354" cy="0"/>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48" name="Line 162"/>
            <p:cNvSpPr>
              <a:spLocks noChangeShapeType="1"/>
            </p:cNvSpPr>
            <p:nvPr/>
          </p:nvSpPr>
          <p:spPr bwMode="auto">
            <a:xfrm flipH="1">
              <a:off x="1043" y="2786"/>
              <a:ext cx="16" cy="445"/>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49" name="Line 163"/>
            <p:cNvSpPr>
              <a:spLocks noChangeShapeType="1"/>
            </p:cNvSpPr>
            <p:nvPr/>
          </p:nvSpPr>
          <p:spPr bwMode="auto">
            <a:xfrm flipH="1">
              <a:off x="1681" y="3046"/>
              <a:ext cx="15" cy="299"/>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50" name="Line 164"/>
            <p:cNvSpPr>
              <a:spLocks noChangeShapeType="1"/>
            </p:cNvSpPr>
            <p:nvPr/>
          </p:nvSpPr>
          <p:spPr bwMode="auto">
            <a:xfrm>
              <a:off x="1032" y="3293"/>
              <a:ext cx="18" cy="168"/>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51" name="Line 165"/>
            <p:cNvSpPr>
              <a:spLocks noChangeShapeType="1"/>
            </p:cNvSpPr>
            <p:nvPr/>
          </p:nvSpPr>
          <p:spPr bwMode="auto">
            <a:xfrm>
              <a:off x="1684" y="3369"/>
              <a:ext cx="9" cy="308"/>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52" name="Line 166"/>
            <p:cNvSpPr>
              <a:spLocks noChangeShapeType="1"/>
            </p:cNvSpPr>
            <p:nvPr/>
          </p:nvSpPr>
          <p:spPr bwMode="auto">
            <a:xfrm>
              <a:off x="1076" y="3499"/>
              <a:ext cx="25" cy="74"/>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53" name="Line 167"/>
            <p:cNvSpPr>
              <a:spLocks noChangeShapeType="1"/>
            </p:cNvSpPr>
            <p:nvPr/>
          </p:nvSpPr>
          <p:spPr bwMode="auto">
            <a:xfrm flipH="1">
              <a:off x="1082" y="3580"/>
              <a:ext cx="19" cy="94"/>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54" name="Line 168"/>
            <p:cNvSpPr>
              <a:spLocks noChangeShapeType="1"/>
            </p:cNvSpPr>
            <p:nvPr/>
          </p:nvSpPr>
          <p:spPr bwMode="auto">
            <a:xfrm flipH="1">
              <a:off x="1066" y="3684"/>
              <a:ext cx="19" cy="94"/>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55" name="Line 169"/>
            <p:cNvSpPr>
              <a:spLocks noChangeShapeType="1"/>
            </p:cNvSpPr>
            <p:nvPr/>
          </p:nvSpPr>
          <p:spPr bwMode="auto">
            <a:xfrm>
              <a:off x="968" y="2223"/>
              <a:ext cx="383" cy="3"/>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56" name="Line 170"/>
            <p:cNvSpPr>
              <a:spLocks noChangeShapeType="1"/>
            </p:cNvSpPr>
            <p:nvPr/>
          </p:nvSpPr>
          <p:spPr bwMode="auto">
            <a:xfrm>
              <a:off x="1723" y="2226"/>
              <a:ext cx="3" cy="218"/>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57" name="Freeform 156"/>
            <p:cNvSpPr>
              <a:spLocks/>
            </p:cNvSpPr>
            <p:nvPr/>
          </p:nvSpPr>
          <p:spPr bwMode="auto">
            <a:xfrm>
              <a:off x="840" y="1864"/>
              <a:ext cx="226" cy="593"/>
            </a:xfrm>
            <a:custGeom>
              <a:avLst/>
              <a:gdLst>
                <a:gd name="T0" fmla="*/ 2 w 277"/>
                <a:gd name="T1" fmla="*/ 2 h 729"/>
                <a:gd name="T2" fmla="*/ 2 w 277"/>
                <a:gd name="T3" fmla="*/ 2 h 729"/>
                <a:gd name="T4" fmla="*/ 2 w 277"/>
                <a:gd name="T5" fmla="*/ 2 h 729"/>
                <a:gd name="T6" fmla="*/ 2 w 277"/>
                <a:gd name="T7" fmla="*/ 2 h 729"/>
                <a:gd name="T8" fmla="*/ 2 w 277"/>
                <a:gd name="T9" fmla="*/ 2 h 729"/>
                <a:gd name="T10" fmla="*/ 2 w 277"/>
                <a:gd name="T11" fmla="*/ 2 h 729"/>
                <a:gd name="T12" fmla="*/ 0 w 277"/>
                <a:gd name="T13" fmla="*/ 2 h 729"/>
                <a:gd name="T14" fmla="*/ 2 w 277"/>
                <a:gd name="T15" fmla="*/ 2 h 729"/>
                <a:gd name="T16" fmla="*/ 2 w 277"/>
                <a:gd name="T17" fmla="*/ 2 h 729"/>
                <a:gd name="T18" fmla="*/ 2 w 277"/>
                <a:gd name="T19" fmla="*/ 2 h 729"/>
                <a:gd name="T20" fmla="*/ 2 w 277"/>
                <a:gd name="T21" fmla="*/ 2 h 729"/>
                <a:gd name="T22" fmla="*/ 2 w 277"/>
                <a:gd name="T23" fmla="*/ 2 h 729"/>
                <a:gd name="T24" fmla="*/ 2 w 277"/>
                <a:gd name="T25" fmla="*/ 2 h 729"/>
                <a:gd name="T26" fmla="*/ 2 w 277"/>
                <a:gd name="T27" fmla="*/ 2 h 729"/>
                <a:gd name="T28" fmla="*/ 2 w 277"/>
                <a:gd name="T29" fmla="*/ 2 h 729"/>
                <a:gd name="T30" fmla="*/ 2 w 277"/>
                <a:gd name="T31" fmla="*/ 2 h 729"/>
                <a:gd name="T32" fmla="*/ 2 w 277"/>
                <a:gd name="T33" fmla="*/ 2 h 729"/>
                <a:gd name="T34" fmla="*/ 2 w 277"/>
                <a:gd name="T35" fmla="*/ 2 h 729"/>
                <a:gd name="T36" fmla="*/ 2 w 277"/>
                <a:gd name="T37" fmla="*/ 2 h 729"/>
                <a:gd name="T38" fmla="*/ 2 w 277"/>
                <a:gd name="T39" fmla="*/ 2 h 729"/>
                <a:gd name="T40" fmla="*/ 2 w 277"/>
                <a:gd name="T41" fmla="*/ 2 h 729"/>
                <a:gd name="T42" fmla="*/ 2 w 277"/>
                <a:gd name="T43" fmla="*/ 2 h 729"/>
                <a:gd name="T44" fmla="*/ 2 w 277"/>
                <a:gd name="T45" fmla="*/ 2 h 729"/>
                <a:gd name="T46" fmla="*/ 2 w 277"/>
                <a:gd name="T47" fmla="*/ 2 h 729"/>
                <a:gd name="T48" fmla="*/ 2 w 277"/>
                <a:gd name="T49" fmla="*/ 2 h 729"/>
                <a:gd name="T50" fmla="*/ 2 w 277"/>
                <a:gd name="T51" fmla="*/ 2 h 729"/>
                <a:gd name="T52" fmla="*/ 2 w 277"/>
                <a:gd name="T53" fmla="*/ 2 h 729"/>
                <a:gd name="T54" fmla="*/ 2 w 277"/>
                <a:gd name="T55" fmla="*/ 2 h 729"/>
                <a:gd name="T56" fmla="*/ 2 w 277"/>
                <a:gd name="T57" fmla="*/ 2 h 729"/>
                <a:gd name="T58" fmla="*/ 2 w 277"/>
                <a:gd name="T59" fmla="*/ 2 h 729"/>
                <a:gd name="T60" fmla="*/ 2 w 277"/>
                <a:gd name="T61" fmla="*/ 2 h 729"/>
                <a:gd name="T62" fmla="*/ 2 w 277"/>
                <a:gd name="T63" fmla="*/ 2 h 729"/>
                <a:gd name="T64" fmla="*/ 2 w 277"/>
                <a:gd name="T65" fmla="*/ 2 h 729"/>
                <a:gd name="T66" fmla="*/ 2 w 277"/>
                <a:gd name="T67" fmla="*/ 2 h 729"/>
                <a:gd name="T68" fmla="*/ 2 w 277"/>
                <a:gd name="T69" fmla="*/ 2 h 729"/>
                <a:gd name="T70" fmla="*/ 2 w 277"/>
                <a:gd name="T71" fmla="*/ 2 h 729"/>
                <a:gd name="T72" fmla="*/ 2 w 277"/>
                <a:gd name="T73" fmla="*/ 2 h 729"/>
                <a:gd name="T74" fmla="*/ 2 w 277"/>
                <a:gd name="T75" fmla="*/ 2 h 729"/>
                <a:gd name="T76" fmla="*/ 2 w 277"/>
                <a:gd name="T77" fmla="*/ 2 h 729"/>
                <a:gd name="T78" fmla="*/ 2 w 277"/>
                <a:gd name="T79" fmla="*/ 2 h 729"/>
                <a:gd name="T80" fmla="*/ 2 w 277"/>
                <a:gd name="T81" fmla="*/ 2 h 729"/>
                <a:gd name="T82" fmla="*/ 2 w 277"/>
                <a:gd name="T83" fmla="*/ 2 h 729"/>
                <a:gd name="T84" fmla="*/ 2 w 277"/>
                <a:gd name="T85" fmla="*/ 2 h 729"/>
                <a:gd name="T86" fmla="*/ 2 w 277"/>
                <a:gd name="T87" fmla="*/ 2 h 729"/>
                <a:gd name="T88" fmla="*/ 2 w 277"/>
                <a:gd name="T89" fmla="*/ 2 h 729"/>
                <a:gd name="T90" fmla="*/ 2 w 277"/>
                <a:gd name="T91" fmla="*/ 2 h 729"/>
                <a:gd name="T92" fmla="*/ 2 w 277"/>
                <a:gd name="T93" fmla="*/ 2 h 729"/>
                <a:gd name="T94" fmla="*/ 2 w 277"/>
                <a:gd name="T95" fmla="*/ 2 h 729"/>
                <a:gd name="T96" fmla="*/ 2 w 277"/>
                <a:gd name="T97" fmla="*/ 2 h 7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7"/>
                <a:gd name="T148" fmla="*/ 0 h 729"/>
                <a:gd name="T149" fmla="*/ 277 w 277"/>
                <a:gd name="T150" fmla="*/ 729 h 7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7" h="729">
                  <a:moveTo>
                    <a:pt x="28" y="0"/>
                  </a:moveTo>
                  <a:lnTo>
                    <a:pt x="24" y="8"/>
                  </a:lnTo>
                  <a:lnTo>
                    <a:pt x="24" y="16"/>
                  </a:lnTo>
                  <a:lnTo>
                    <a:pt x="20" y="24"/>
                  </a:lnTo>
                  <a:lnTo>
                    <a:pt x="20" y="32"/>
                  </a:lnTo>
                  <a:lnTo>
                    <a:pt x="20" y="40"/>
                  </a:lnTo>
                  <a:lnTo>
                    <a:pt x="20" y="48"/>
                  </a:lnTo>
                  <a:lnTo>
                    <a:pt x="16" y="56"/>
                  </a:lnTo>
                  <a:lnTo>
                    <a:pt x="8" y="60"/>
                  </a:lnTo>
                  <a:lnTo>
                    <a:pt x="8" y="68"/>
                  </a:lnTo>
                  <a:lnTo>
                    <a:pt x="4" y="76"/>
                  </a:lnTo>
                  <a:lnTo>
                    <a:pt x="4" y="84"/>
                  </a:lnTo>
                  <a:lnTo>
                    <a:pt x="0" y="92"/>
                  </a:lnTo>
                  <a:lnTo>
                    <a:pt x="0" y="100"/>
                  </a:lnTo>
                  <a:lnTo>
                    <a:pt x="4" y="108"/>
                  </a:lnTo>
                  <a:lnTo>
                    <a:pt x="4" y="116"/>
                  </a:lnTo>
                  <a:lnTo>
                    <a:pt x="4" y="124"/>
                  </a:lnTo>
                  <a:lnTo>
                    <a:pt x="12" y="128"/>
                  </a:lnTo>
                  <a:lnTo>
                    <a:pt x="12" y="136"/>
                  </a:lnTo>
                  <a:lnTo>
                    <a:pt x="20" y="144"/>
                  </a:lnTo>
                  <a:lnTo>
                    <a:pt x="24" y="152"/>
                  </a:lnTo>
                  <a:lnTo>
                    <a:pt x="28" y="160"/>
                  </a:lnTo>
                  <a:lnTo>
                    <a:pt x="28" y="168"/>
                  </a:lnTo>
                  <a:lnTo>
                    <a:pt x="32" y="176"/>
                  </a:lnTo>
                  <a:lnTo>
                    <a:pt x="32" y="184"/>
                  </a:lnTo>
                  <a:lnTo>
                    <a:pt x="32" y="192"/>
                  </a:lnTo>
                  <a:lnTo>
                    <a:pt x="36" y="200"/>
                  </a:lnTo>
                  <a:lnTo>
                    <a:pt x="36" y="208"/>
                  </a:lnTo>
                  <a:lnTo>
                    <a:pt x="36" y="216"/>
                  </a:lnTo>
                  <a:lnTo>
                    <a:pt x="44" y="220"/>
                  </a:lnTo>
                  <a:lnTo>
                    <a:pt x="44" y="228"/>
                  </a:lnTo>
                  <a:lnTo>
                    <a:pt x="52" y="236"/>
                  </a:lnTo>
                  <a:lnTo>
                    <a:pt x="56" y="248"/>
                  </a:lnTo>
                  <a:lnTo>
                    <a:pt x="60" y="256"/>
                  </a:lnTo>
                  <a:lnTo>
                    <a:pt x="64" y="264"/>
                  </a:lnTo>
                  <a:lnTo>
                    <a:pt x="72" y="272"/>
                  </a:lnTo>
                  <a:lnTo>
                    <a:pt x="76" y="280"/>
                  </a:lnTo>
                  <a:lnTo>
                    <a:pt x="84" y="284"/>
                  </a:lnTo>
                  <a:lnTo>
                    <a:pt x="92" y="288"/>
                  </a:lnTo>
                  <a:lnTo>
                    <a:pt x="100" y="292"/>
                  </a:lnTo>
                  <a:lnTo>
                    <a:pt x="108" y="296"/>
                  </a:lnTo>
                  <a:lnTo>
                    <a:pt x="116" y="304"/>
                  </a:lnTo>
                  <a:lnTo>
                    <a:pt x="120" y="312"/>
                  </a:lnTo>
                  <a:lnTo>
                    <a:pt x="128" y="320"/>
                  </a:lnTo>
                  <a:lnTo>
                    <a:pt x="132" y="328"/>
                  </a:lnTo>
                  <a:lnTo>
                    <a:pt x="140" y="336"/>
                  </a:lnTo>
                  <a:lnTo>
                    <a:pt x="140" y="344"/>
                  </a:lnTo>
                  <a:lnTo>
                    <a:pt x="140" y="352"/>
                  </a:lnTo>
                  <a:lnTo>
                    <a:pt x="148" y="360"/>
                  </a:lnTo>
                  <a:lnTo>
                    <a:pt x="148" y="368"/>
                  </a:lnTo>
                  <a:lnTo>
                    <a:pt x="152" y="380"/>
                  </a:lnTo>
                  <a:lnTo>
                    <a:pt x="152" y="388"/>
                  </a:lnTo>
                  <a:lnTo>
                    <a:pt x="156" y="396"/>
                  </a:lnTo>
                  <a:lnTo>
                    <a:pt x="156" y="404"/>
                  </a:lnTo>
                  <a:lnTo>
                    <a:pt x="148" y="412"/>
                  </a:lnTo>
                  <a:lnTo>
                    <a:pt x="148" y="420"/>
                  </a:lnTo>
                  <a:lnTo>
                    <a:pt x="156" y="428"/>
                  </a:lnTo>
                  <a:lnTo>
                    <a:pt x="164" y="444"/>
                  </a:lnTo>
                  <a:lnTo>
                    <a:pt x="164" y="452"/>
                  </a:lnTo>
                  <a:lnTo>
                    <a:pt x="168" y="460"/>
                  </a:lnTo>
                  <a:lnTo>
                    <a:pt x="176" y="468"/>
                  </a:lnTo>
                  <a:lnTo>
                    <a:pt x="176" y="476"/>
                  </a:lnTo>
                  <a:lnTo>
                    <a:pt x="184" y="472"/>
                  </a:lnTo>
                  <a:lnTo>
                    <a:pt x="176" y="472"/>
                  </a:lnTo>
                  <a:lnTo>
                    <a:pt x="176" y="480"/>
                  </a:lnTo>
                  <a:lnTo>
                    <a:pt x="184" y="488"/>
                  </a:lnTo>
                  <a:lnTo>
                    <a:pt x="188" y="496"/>
                  </a:lnTo>
                  <a:lnTo>
                    <a:pt x="192" y="504"/>
                  </a:lnTo>
                  <a:lnTo>
                    <a:pt x="204" y="508"/>
                  </a:lnTo>
                  <a:lnTo>
                    <a:pt x="212" y="516"/>
                  </a:lnTo>
                  <a:lnTo>
                    <a:pt x="216" y="524"/>
                  </a:lnTo>
                  <a:lnTo>
                    <a:pt x="220" y="532"/>
                  </a:lnTo>
                  <a:lnTo>
                    <a:pt x="220" y="540"/>
                  </a:lnTo>
                  <a:lnTo>
                    <a:pt x="228" y="544"/>
                  </a:lnTo>
                  <a:lnTo>
                    <a:pt x="228" y="552"/>
                  </a:lnTo>
                  <a:lnTo>
                    <a:pt x="228" y="560"/>
                  </a:lnTo>
                  <a:lnTo>
                    <a:pt x="228" y="568"/>
                  </a:lnTo>
                  <a:lnTo>
                    <a:pt x="220" y="576"/>
                  </a:lnTo>
                  <a:lnTo>
                    <a:pt x="216" y="584"/>
                  </a:lnTo>
                  <a:lnTo>
                    <a:pt x="208" y="592"/>
                  </a:lnTo>
                  <a:lnTo>
                    <a:pt x="204" y="600"/>
                  </a:lnTo>
                  <a:lnTo>
                    <a:pt x="200" y="608"/>
                  </a:lnTo>
                  <a:lnTo>
                    <a:pt x="200" y="616"/>
                  </a:lnTo>
                  <a:lnTo>
                    <a:pt x="200" y="624"/>
                  </a:lnTo>
                  <a:lnTo>
                    <a:pt x="204" y="632"/>
                  </a:lnTo>
                  <a:lnTo>
                    <a:pt x="204" y="640"/>
                  </a:lnTo>
                  <a:lnTo>
                    <a:pt x="212" y="648"/>
                  </a:lnTo>
                  <a:lnTo>
                    <a:pt x="216" y="656"/>
                  </a:lnTo>
                  <a:lnTo>
                    <a:pt x="224" y="660"/>
                  </a:lnTo>
                  <a:lnTo>
                    <a:pt x="232" y="664"/>
                  </a:lnTo>
                  <a:lnTo>
                    <a:pt x="240" y="668"/>
                  </a:lnTo>
                  <a:lnTo>
                    <a:pt x="248" y="672"/>
                  </a:lnTo>
                  <a:lnTo>
                    <a:pt x="252" y="680"/>
                  </a:lnTo>
                  <a:lnTo>
                    <a:pt x="260" y="684"/>
                  </a:lnTo>
                  <a:lnTo>
                    <a:pt x="264" y="692"/>
                  </a:lnTo>
                  <a:lnTo>
                    <a:pt x="268" y="700"/>
                  </a:lnTo>
                  <a:lnTo>
                    <a:pt x="268" y="708"/>
                  </a:lnTo>
                  <a:lnTo>
                    <a:pt x="276" y="728"/>
                  </a:lnTo>
                </a:path>
              </a:pathLst>
            </a:custGeom>
            <a:noFill/>
            <a:ln w="12700" cap="rnd" cmpd="sng">
              <a:solidFill>
                <a:srgbClr val="FFFFFF"/>
              </a:solidFill>
              <a:prstDash val="sysDot"/>
              <a:round/>
              <a:headEnd type="none" w="sm" len="sm"/>
              <a:tailEnd type="none" w="sm" len="sm"/>
            </a:ln>
          </p:spPr>
          <p:txBody>
            <a:bodyPr/>
            <a:lstStyle/>
            <a:p>
              <a:pPr>
                <a:defRPr/>
              </a:pPr>
              <a:endParaRPr lang="en-US" sz="2400" b="1" kern="0" dirty="0">
                <a:solidFill>
                  <a:prstClr val="white"/>
                </a:solidFill>
                <a:latin typeface="Times New Roman" pitchFamily="18" charset="0"/>
                <a:ea typeface="MS PGothic" pitchFamily="34" charset="-128"/>
              </a:endParaRPr>
            </a:p>
          </p:txBody>
        </p:sp>
        <p:sp>
          <p:nvSpPr>
            <p:cNvPr id="158" name="Line 172"/>
            <p:cNvSpPr>
              <a:spLocks noChangeShapeType="1"/>
            </p:cNvSpPr>
            <p:nvPr/>
          </p:nvSpPr>
          <p:spPr bwMode="auto">
            <a:xfrm>
              <a:off x="874" y="1887"/>
              <a:ext cx="477" cy="0"/>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59" name="Line 173"/>
            <p:cNvSpPr>
              <a:spLocks noChangeShapeType="1"/>
            </p:cNvSpPr>
            <p:nvPr/>
          </p:nvSpPr>
          <p:spPr bwMode="auto">
            <a:xfrm>
              <a:off x="350" y="1524"/>
              <a:ext cx="536" cy="38"/>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60" name="Line 174"/>
            <p:cNvSpPr>
              <a:spLocks noChangeShapeType="1"/>
            </p:cNvSpPr>
            <p:nvPr/>
          </p:nvSpPr>
          <p:spPr bwMode="auto">
            <a:xfrm flipH="1">
              <a:off x="851" y="1579"/>
              <a:ext cx="19" cy="289"/>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61" name="Line 175"/>
            <p:cNvSpPr>
              <a:spLocks noChangeShapeType="1"/>
            </p:cNvSpPr>
            <p:nvPr/>
          </p:nvSpPr>
          <p:spPr bwMode="auto">
            <a:xfrm flipH="1">
              <a:off x="1704" y="2471"/>
              <a:ext cx="15" cy="64"/>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62" name="Line 176"/>
            <p:cNvSpPr>
              <a:spLocks noChangeShapeType="1"/>
            </p:cNvSpPr>
            <p:nvPr/>
          </p:nvSpPr>
          <p:spPr bwMode="auto">
            <a:xfrm>
              <a:off x="1052" y="2425"/>
              <a:ext cx="0" cy="295"/>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sp>
          <p:nvSpPr>
            <p:cNvPr id="163" name="Line 177"/>
            <p:cNvSpPr>
              <a:spLocks noChangeShapeType="1"/>
            </p:cNvSpPr>
            <p:nvPr/>
          </p:nvSpPr>
          <p:spPr bwMode="auto">
            <a:xfrm>
              <a:off x="1053" y="2731"/>
              <a:ext cx="2" cy="48"/>
            </a:xfrm>
            <a:prstGeom prst="line">
              <a:avLst/>
            </a:prstGeom>
            <a:noFill/>
            <a:ln w="12700">
              <a:solidFill>
                <a:srgbClr val="FFFFFF"/>
              </a:solidFill>
              <a:prstDash val="sysDot"/>
              <a:round/>
              <a:headEnd type="none" w="sm" len="sm"/>
              <a:tailEnd type="none" w="sm" len="sm"/>
            </a:ln>
          </p:spPr>
          <p:txBody>
            <a:bodyPr wrap="none" anchor="ctr"/>
            <a:lstStyle/>
            <a:p>
              <a:pPr>
                <a:defRPr/>
              </a:pPr>
              <a:endParaRPr lang="en-US" sz="2400" b="1" kern="0" dirty="0">
                <a:solidFill>
                  <a:prstClr val="white"/>
                </a:solidFill>
                <a:latin typeface="Times New Roman" pitchFamily="18" charset="0"/>
                <a:ea typeface="MS PGothic" pitchFamily="34" charset="-128"/>
              </a:endParaRPr>
            </a:p>
          </p:txBody>
        </p:sp>
      </p:grpSp>
      <p:cxnSp>
        <p:nvCxnSpPr>
          <p:cNvPr id="170" name="Straight Arrow Connector 169"/>
          <p:cNvCxnSpPr/>
          <p:nvPr/>
        </p:nvCxnSpPr>
        <p:spPr>
          <a:xfrm flipV="1">
            <a:off x="3742267" y="2540001"/>
            <a:ext cx="4775200" cy="10329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8" name="Rectangle 167"/>
          <p:cNvSpPr/>
          <p:nvPr/>
        </p:nvSpPr>
        <p:spPr>
          <a:xfrm>
            <a:off x="1162793" y="1233446"/>
            <a:ext cx="6992750" cy="2139047"/>
          </a:xfrm>
          <a:prstGeom prst="rect">
            <a:avLst/>
          </a:prstGeom>
        </p:spPr>
        <p:txBody>
          <a:bodyPr wrap="square">
            <a:spAutoFit/>
          </a:bodyPr>
          <a:lstStyle/>
          <a:p>
            <a:pPr marL="91440" indent="-182880" eaLnBrk="0" hangingPunct="0">
              <a:spcAft>
                <a:spcPts val="600"/>
              </a:spcAft>
              <a:buClr>
                <a:schemeClr val="accent6"/>
              </a:buClr>
              <a:buSzPct val="100000"/>
              <a:buFont typeface="Arial" panose="020B0604020202020204" pitchFamily="34" charset="0"/>
              <a:buChar char="•"/>
              <a:defRPr/>
            </a:pPr>
            <a:r>
              <a:rPr lang="en-US" dirty="0">
                <a:solidFill>
                  <a:schemeClr val="accent6"/>
                </a:solidFill>
              </a:rPr>
              <a:t>Largest</a:t>
            </a:r>
            <a:r>
              <a:rPr lang="en-US" dirty="0"/>
              <a:t> watershed in North </a:t>
            </a:r>
            <a:r>
              <a:rPr lang="en-US" dirty="0" smtClean="0"/>
              <a:t>America </a:t>
            </a:r>
          </a:p>
          <a:p>
            <a:pPr marL="91440" indent="-182880" eaLnBrk="0" hangingPunct="0">
              <a:spcAft>
                <a:spcPts val="600"/>
              </a:spcAft>
              <a:buClr>
                <a:schemeClr val="accent6"/>
              </a:buClr>
              <a:buSzPct val="100000"/>
              <a:buFont typeface="Arial" panose="020B0604020202020204" pitchFamily="34" charset="0"/>
              <a:buChar char="•"/>
              <a:defRPr/>
            </a:pPr>
            <a:r>
              <a:rPr lang="en-US" dirty="0">
                <a:solidFill>
                  <a:schemeClr val="accent6"/>
                </a:solidFill>
              </a:rPr>
              <a:t>3rd largest </a:t>
            </a:r>
            <a:r>
              <a:rPr lang="en-US" dirty="0"/>
              <a:t>watershed in the </a:t>
            </a:r>
            <a:r>
              <a:rPr lang="en-US" dirty="0" smtClean="0"/>
              <a:t>world</a:t>
            </a:r>
            <a:endParaRPr lang="en-US" dirty="0" smtClean="0">
              <a:latin typeface="+mn-lt"/>
            </a:endParaRPr>
          </a:p>
          <a:p>
            <a:pPr marL="91440" indent="-182880" eaLnBrk="0" hangingPunct="0">
              <a:spcAft>
                <a:spcPts val="600"/>
              </a:spcAft>
              <a:buClr>
                <a:schemeClr val="accent6"/>
              </a:buClr>
              <a:buSzPct val="100000"/>
              <a:buFont typeface="Arial" panose="020B0604020202020204" pitchFamily="34" charset="0"/>
              <a:buChar char="•"/>
              <a:defRPr/>
            </a:pPr>
            <a:r>
              <a:rPr lang="en-US" dirty="0" smtClean="0">
                <a:solidFill>
                  <a:schemeClr val="accent6"/>
                </a:solidFill>
                <a:latin typeface="+mn-lt"/>
              </a:rPr>
              <a:t>37,000</a:t>
            </a:r>
            <a:r>
              <a:rPr lang="en-US" dirty="0" smtClean="0">
                <a:latin typeface="+mn-lt"/>
              </a:rPr>
              <a:t> squares</a:t>
            </a:r>
            <a:endParaRPr lang="en-US" dirty="0">
              <a:latin typeface="+mn-lt"/>
            </a:endParaRPr>
          </a:p>
          <a:p>
            <a:pPr marL="91440" indent="-182880" eaLnBrk="0" hangingPunct="0">
              <a:spcAft>
                <a:spcPts val="600"/>
              </a:spcAft>
              <a:buClr>
                <a:schemeClr val="accent6"/>
              </a:buClr>
              <a:buSzPct val="100000"/>
              <a:buFont typeface="Arial" panose="020B0604020202020204" pitchFamily="34" charset="0"/>
              <a:buChar char="•"/>
              <a:defRPr/>
            </a:pPr>
            <a:r>
              <a:rPr lang="en-US" dirty="0" smtClean="0">
                <a:solidFill>
                  <a:schemeClr val="accent6"/>
                </a:solidFill>
                <a:latin typeface="+mn-lt"/>
              </a:rPr>
              <a:t>12</a:t>
            </a:r>
            <a:r>
              <a:rPr lang="en-US" dirty="0" smtClean="0">
                <a:latin typeface="+mn-lt"/>
              </a:rPr>
              <a:t> </a:t>
            </a:r>
            <a:r>
              <a:rPr lang="en-US" dirty="0">
                <a:latin typeface="+mn-lt"/>
              </a:rPr>
              <a:t>states</a:t>
            </a:r>
          </a:p>
          <a:p>
            <a:pPr marL="91440" indent="-182880" eaLnBrk="0" hangingPunct="0">
              <a:spcAft>
                <a:spcPts val="600"/>
              </a:spcAft>
              <a:buClr>
                <a:schemeClr val="accent6"/>
              </a:buClr>
              <a:buSzPct val="100000"/>
              <a:buFont typeface="Arial" panose="020B0604020202020204" pitchFamily="34" charset="0"/>
              <a:buChar char="•"/>
              <a:defRPr/>
            </a:pPr>
            <a:r>
              <a:rPr lang="en-US" dirty="0" smtClean="0">
                <a:solidFill>
                  <a:schemeClr val="accent6"/>
                </a:solidFill>
                <a:latin typeface="+mn-lt"/>
              </a:rPr>
              <a:t>6</a:t>
            </a:r>
            <a:r>
              <a:rPr lang="en-US" dirty="0" smtClean="0">
                <a:latin typeface="+mn-lt"/>
              </a:rPr>
              <a:t> Districts, defined by river basins.</a:t>
            </a:r>
            <a:endParaRPr lang="en-US" dirty="0">
              <a:latin typeface="+mn-lt"/>
            </a:endParaRPr>
          </a:p>
          <a:p>
            <a:pPr eaLnBrk="0" hangingPunct="0">
              <a:spcAft>
                <a:spcPts val="600"/>
              </a:spcAft>
              <a:buClr>
                <a:srgbClr val="0070C0"/>
              </a:buClr>
              <a:buSzPct val="100000"/>
              <a:defRPr/>
            </a:pPr>
            <a:endParaRPr lang="en-US" dirty="0">
              <a:solidFill>
                <a:schemeClr val="tx1">
                  <a:lumMod val="75000"/>
                  <a:lumOff val="25000"/>
                </a:schemeClr>
              </a:solidFill>
              <a:latin typeface="+mn-lt"/>
            </a:endParaRPr>
          </a:p>
        </p:txBody>
      </p:sp>
    </p:spTree>
    <p:extLst>
      <p:ext uri="{BB962C8B-B14F-4D97-AF65-F5344CB8AC3E}">
        <p14:creationId xmlns:p14="http://schemas.microsoft.com/office/powerpoint/2010/main" val="2199482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2299" y="1963682"/>
            <a:ext cx="6972300" cy="2709287"/>
          </a:xfrm>
        </p:spPr>
        <p:txBody>
          <a:bodyPr/>
          <a:lstStyle/>
          <a:p>
            <a:pPr marL="342900" indent="-342900">
              <a:spcBef>
                <a:spcPts val="600"/>
              </a:spcBef>
              <a:buClr>
                <a:schemeClr val="accent6"/>
              </a:buClr>
              <a:buFont typeface="Arial" panose="020B0604020202020204" pitchFamily="34" charset="0"/>
              <a:buChar char="•"/>
            </a:pPr>
            <a:r>
              <a:rPr lang="en-US" dirty="0"/>
              <a:t>Combines all aspects of planning, development, management of water, land, and </a:t>
            </a:r>
            <a:r>
              <a:rPr lang="en-US" dirty="0" smtClean="0"/>
              <a:t>related resources </a:t>
            </a:r>
            <a:endParaRPr lang="en-US" dirty="0"/>
          </a:p>
          <a:p>
            <a:pPr marL="342900" indent="-342900">
              <a:spcBef>
                <a:spcPts val="600"/>
              </a:spcBef>
              <a:buClr>
                <a:schemeClr val="accent6"/>
              </a:buClr>
              <a:buFont typeface="Arial" panose="020B0604020202020204" pitchFamily="34" charset="0"/>
              <a:buChar char="•"/>
            </a:pPr>
            <a:r>
              <a:rPr lang="en-US" dirty="0"/>
              <a:t>System wide approach</a:t>
            </a:r>
          </a:p>
          <a:p>
            <a:pPr marL="342900" indent="-342900">
              <a:spcBef>
                <a:spcPts val="600"/>
              </a:spcBef>
              <a:buClr>
                <a:schemeClr val="accent6"/>
              </a:buClr>
              <a:buFont typeface="Arial" panose="020B0604020202020204" pitchFamily="34" charset="0"/>
              <a:buChar char="•"/>
            </a:pPr>
            <a:r>
              <a:rPr lang="en-US" dirty="0"/>
              <a:t>Collaboration and Partnering</a:t>
            </a:r>
          </a:p>
          <a:p>
            <a:pPr marL="342900" indent="-342900">
              <a:spcBef>
                <a:spcPts val="600"/>
              </a:spcBef>
              <a:buClr>
                <a:schemeClr val="accent6"/>
              </a:buClr>
              <a:buFont typeface="Arial" panose="020B0604020202020204" pitchFamily="34" charset="0"/>
              <a:buChar char="•"/>
            </a:pPr>
            <a:r>
              <a:rPr lang="en-US" dirty="0"/>
              <a:t>Risk-Informed Decision Making &amp; </a:t>
            </a:r>
            <a:r>
              <a:rPr lang="en-US" dirty="0" smtClean="0"/>
              <a:t>Communication Technology</a:t>
            </a:r>
            <a:endParaRPr lang="en-US" dirty="0"/>
          </a:p>
          <a:p>
            <a:pPr marL="342900" indent="-342900">
              <a:spcBef>
                <a:spcPts val="600"/>
              </a:spcBef>
              <a:buClr>
                <a:schemeClr val="accent6"/>
              </a:buClr>
              <a:buFont typeface="Arial" panose="020B0604020202020204" pitchFamily="34" charset="0"/>
              <a:buChar char="•"/>
            </a:pPr>
            <a:r>
              <a:rPr lang="en-US" dirty="0"/>
              <a:t>Supported at all levels – local, state, tribal, federal</a:t>
            </a:r>
          </a:p>
          <a:p>
            <a:endParaRPr lang="en-US" dirty="0"/>
          </a:p>
        </p:txBody>
      </p:sp>
      <p:sp>
        <p:nvSpPr>
          <p:cNvPr id="3" name="Title 2"/>
          <p:cNvSpPr>
            <a:spLocks noGrp="1"/>
          </p:cNvSpPr>
          <p:nvPr>
            <p:ph type="title"/>
          </p:nvPr>
        </p:nvSpPr>
        <p:spPr/>
        <p:txBody>
          <a:bodyPr/>
          <a:lstStyle/>
          <a:p>
            <a:r>
              <a:rPr lang="en-US" dirty="0"/>
              <a:t>Integrated Water Resources Management</a:t>
            </a:r>
          </a:p>
        </p:txBody>
      </p:sp>
      <p:sp>
        <p:nvSpPr>
          <p:cNvPr id="4" name="Shape 3"/>
          <p:cNvSpPr/>
          <p:nvPr/>
        </p:nvSpPr>
        <p:spPr>
          <a:xfrm>
            <a:off x="7624079" y="3842143"/>
            <a:ext cx="3556000" cy="2844800"/>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9054988" y="3166532"/>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Social</a:t>
            </a:r>
          </a:p>
        </p:txBody>
      </p:sp>
      <p:sp>
        <p:nvSpPr>
          <p:cNvPr id="7" name="Freeform 6"/>
          <p:cNvSpPr/>
          <p:nvPr/>
        </p:nvSpPr>
        <p:spPr>
          <a:xfrm>
            <a:off x="8843379" y="739980"/>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Regulations/ Policy</a:t>
            </a:r>
          </a:p>
        </p:txBody>
      </p:sp>
      <p:sp>
        <p:nvSpPr>
          <p:cNvPr id="8" name="Freeform 7"/>
          <p:cNvSpPr/>
          <p:nvPr/>
        </p:nvSpPr>
        <p:spPr>
          <a:xfrm>
            <a:off x="10340863" y="1963682"/>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Landowners</a:t>
            </a:r>
          </a:p>
        </p:txBody>
      </p:sp>
      <p:sp>
        <p:nvSpPr>
          <p:cNvPr id="9" name="Freeform 8"/>
          <p:cNvSpPr/>
          <p:nvPr/>
        </p:nvSpPr>
        <p:spPr>
          <a:xfrm>
            <a:off x="10134088" y="3085357"/>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Economic</a:t>
            </a:r>
          </a:p>
        </p:txBody>
      </p:sp>
      <p:sp>
        <p:nvSpPr>
          <p:cNvPr id="10" name="Freeform 9"/>
          <p:cNvSpPr/>
          <p:nvPr/>
        </p:nvSpPr>
        <p:spPr>
          <a:xfrm>
            <a:off x="8348079" y="1472223"/>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Cultural Resources</a:t>
            </a:r>
          </a:p>
        </p:txBody>
      </p:sp>
      <p:sp>
        <p:nvSpPr>
          <p:cNvPr id="11" name="Freeform 10"/>
          <p:cNvSpPr/>
          <p:nvPr/>
        </p:nvSpPr>
        <p:spPr>
          <a:xfrm>
            <a:off x="9537193" y="2455545"/>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Native American Groups</a:t>
            </a:r>
          </a:p>
        </p:txBody>
      </p:sp>
      <p:sp>
        <p:nvSpPr>
          <p:cNvPr id="12" name="Freeform 11"/>
          <p:cNvSpPr/>
          <p:nvPr/>
        </p:nvSpPr>
        <p:spPr>
          <a:xfrm>
            <a:off x="7571514" y="2260336"/>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The </a:t>
            </a:r>
            <a:r>
              <a:rPr lang="en-US" sz="2000" dirty="0" smtClean="0">
                <a:solidFill>
                  <a:schemeClr val="tx2"/>
                </a:solidFill>
                <a:latin typeface="Gill Sans MT Condensed" panose="020B0506020104020203" pitchFamily="34" charset="0"/>
              </a:rPr>
              <a:t>Public</a:t>
            </a:r>
            <a:endParaRPr lang="en-US" sz="2000" dirty="0">
              <a:solidFill>
                <a:schemeClr val="tx2"/>
              </a:solidFill>
              <a:latin typeface="Gill Sans MT Condensed" panose="020B0506020104020203" pitchFamily="34" charset="0"/>
            </a:endParaRPr>
          </a:p>
        </p:txBody>
      </p:sp>
      <p:sp>
        <p:nvSpPr>
          <p:cNvPr id="13" name="Freeform 12"/>
          <p:cNvSpPr/>
          <p:nvPr/>
        </p:nvSpPr>
        <p:spPr>
          <a:xfrm>
            <a:off x="9355663" y="1495362"/>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Geography</a:t>
            </a:r>
          </a:p>
        </p:txBody>
      </p:sp>
      <p:sp>
        <p:nvSpPr>
          <p:cNvPr id="14" name="Freeform 13"/>
          <p:cNvSpPr/>
          <p:nvPr/>
        </p:nvSpPr>
        <p:spPr>
          <a:xfrm>
            <a:off x="8595726" y="2315096"/>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Federal </a:t>
            </a:r>
            <a:r>
              <a:rPr lang="en-US" sz="2000" dirty="0" smtClean="0">
                <a:solidFill>
                  <a:schemeClr val="tx2"/>
                </a:solidFill>
                <a:latin typeface="Gill Sans MT Condensed" panose="020B0506020104020203" pitchFamily="34" charset="0"/>
              </a:rPr>
              <a:t>Agencies </a:t>
            </a:r>
            <a:endParaRPr lang="en-US" sz="2000" dirty="0">
              <a:solidFill>
                <a:schemeClr val="tx2"/>
              </a:solidFill>
              <a:latin typeface="Gill Sans MT Condensed" panose="020B0506020104020203" pitchFamily="34" charset="0"/>
            </a:endParaRPr>
          </a:p>
        </p:txBody>
      </p:sp>
      <p:sp>
        <p:nvSpPr>
          <p:cNvPr id="15" name="Freeform 14"/>
          <p:cNvSpPr/>
          <p:nvPr/>
        </p:nvSpPr>
        <p:spPr>
          <a:xfrm>
            <a:off x="9850963" y="3891823"/>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Local &amp; </a:t>
            </a:r>
            <a:r>
              <a:rPr lang="en-US" sz="2000" dirty="0" smtClean="0">
                <a:solidFill>
                  <a:schemeClr val="tx2"/>
                </a:solidFill>
                <a:latin typeface="Gill Sans MT Condensed" panose="020B0506020104020203" pitchFamily="34" charset="0"/>
              </a:rPr>
              <a:t>Regional </a:t>
            </a:r>
            <a:r>
              <a:rPr lang="en-US" sz="2000" dirty="0">
                <a:solidFill>
                  <a:schemeClr val="tx2"/>
                </a:solidFill>
                <a:latin typeface="Gill Sans MT Condensed" panose="020B0506020104020203" pitchFamily="34" charset="0"/>
              </a:rPr>
              <a:t>G</a:t>
            </a:r>
            <a:r>
              <a:rPr lang="en-US" sz="2000" dirty="0" smtClean="0">
                <a:solidFill>
                  <a:schemeClr val="tx2"/>
                </a:solidFill>
                <a:latin typeface="Gill Sans MT Condensed" panose="020B0506020104020203" pitchFamily="34" charset="0"/>
              </a:rPr>
              <a:t>overnment</a:t>
            </a:r>
            <a:endParaRPr lang="en-US" sz="2000" dirty="0">
              <a:solidFill>
                <a:schemeClr val="tx2"/>
              </a:solidFill>
              <a:latin typeface="Gill Sans MT Condensed" panose="020B0506020104020203" pitchFamily="34" charset="0"/>
            </a:endParaRPr>
          </a:p>
        </p:txBody>
      </p:sp>
      <p:sp>
        <p:nvSpPr>
          <p:cNvPr id="16" name="TextBox 15"/>
          <p:cNvSpPr txBox="1"/>
          <p:nvPr/>
        </p:nvSpPr>
        <p:spPr>
          <a:xfrm>
            <a:off x="8574981" y="5350694"/>
            <a:ext cx="1838622" cy="646331"/>
          </a:xfrm>
          <a:prstGeom prst="rect">
            <a:avLst/>
          </a:prstGeom>
          <a:noFill/>
        </p:spPr>
        <p:txBody>
          <a:bodyPr wrap="square" rtlCol="0">
            <a:spAutoFit/>
          </a:bodyPr>
          <a:lstStyle/>
          <a:p>
            <a:r>
              <a:rPr lang="en-US" sz="3600" b="1" dirty="0"/>
              <a:t>IWRM</a:t>
            </a:r>
          </a:p>
        </p:txBody>
      </p:sp>
      <p:sp>
        <p:nvSpPr>
          <p:cNvPr id="17" name="Freeform 16"/>
          <p:cNvSpPr/>
          <p:nvPr/>
        </p:nvSpPr>
        <p:spPr>
          <a:xfrm>
            <a:off x="7770474" y="3815194"/>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State </a:t>
            </a:r>
            <a:r>
              <a:rPr lang="en-US" sz="2000" dirty="0" smtClean="0">
                <a:solidFill>
                  <a:schemeClr val="tx2"/>
                </a:solidFill>
                <a:latin typeface="Gill Sans MT Condensed" panose="020B0506020104020203" pitchFamily="34" charset="0"/>
              </a:rPr>
              <a:t>Agencies</a:t>
            </a:r>
            <a:endParaRPr lang="en-US" sz="2000" dirty="0">
              <a:solidFill>
                <a:schemeClr val="tx2"/>
              </a:solidFill>
              <a:latin typeface="Gill Sans MT Condensed" panose="020B0506020104020203" pitchFamily="34" charset="0"/>
            </a:endParaRPr>
          </a:p>
        </p:txBody>
      </p:sp>
      <p:sp>
        <p:nvSpPr>
          <p:cNvPr id="18" name="Freeform 17"/>
          <p:cNvSpPr/>
          <p:nvPr/>
        </p:nvSpPr>
        <p:spPr>
          <a:xfrm>
            <a:off x="8104713" y="3111772"/>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Human  Systems</a:t>
            </a:r>
          </a:p>
        </p:txBody>
      </p:sp>
      <p:sp>
        <p:nvSpPr>
          <p:cNvPr id="6" name="Freeform 5"/>
          <p:cNvSpPr/>
          <p:nvPr/>
        </p:nvSpPr>
        <p:spPr>
          <a:xfrm>
            <a:off x="8830579" y="3976120"/>
            <a:ext cx="1143000" cy="1143000"/>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400050">
              <a:lnSpc>
                <a:spcPct val="90000"/>
              </a:lnSpc>
              <a:spcAft>
                <a:spcPct val="35000"/>
              </a:spcAft>
            </a:pPr>
            <a:r>
              <a:rPr lang="en-US" sz="2000" dirty="0">
                <a:solidFill>
                  <a:schemeClr val="tx2"/>
                </a:solidFill>
                <a:latin typeface="Gill Sans MT Condensed" panose="020B0506020104020203" pitchFamily="34" charset="0"/>
              </a:rPr>
              <a:t>Environmental</a:t>
            </a:r>
          </a:p>
        </p:txBody>
      </p:sp>
    </p:spTree>
    <p:extLst>
      <p:ext uri="{BB962C8B-B14F-4D97-AF65-F5344CB8AC3E}">
        <p14:creationId xmlns:p14="http://schemas.microsoft.com/office/powerpoint/2010/main" val="3286268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     National </a:t>
            </a:r>
            <a:r>
              <a:rPr lang="en-US" dirty="0"/>
              <a:t>Water Resource Challenges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355" y="774915"/>
            <a:ext cx="9263615" cy="6021350"/>
          </a:xfrm>
          <a:prstGeom prst="rect">
            <a:avLst/>
          </a:prstGeom>
        </p:spPr>
      </p:pic>
    </p:spTree>
    <p:extLst>
      <p:ext uri="{BB962C8B-B14F-4D97-AF65-F5344CB8AC3E}">
        <p14:creationId xmlns:p14="http://schemas.microsoft.com/office/powerpoint/2010/main" val="1666979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a:t>
            </a:r>
            <a:r>
              <a:rPr lang="en-US" dirty="0" smtClean="0"/>
              <a:t>Forward</a:t>
            </a:r>
            <a:endParaRPr lang="en-US" dirty="0"/>
          </a:p>
        </p:txBody>
      </p:sp>
      <p:sp>
        <p:nvSpPr>
          <p:cNvPr id="3" name="Content Placeholder 2"/>
          <p:cNvSpPr>
            <a:spLocks noGrp="1"/>
          </p:cNvSpPr>
          <p:nvPr>
            <p:ph sz="quarter" idx="10"/>
          </p:nvPr>
        </p:nvSpPr>
        <p:spPr>
          <a:xfrm>
            <a:off x="754643" y="1782326"/>
            <a:ext cx="10585521" cy="3683977"/>
          </a:xfrm>
        </p:spPr>
        <p:txBody>
          <a:bodyPr/>
          <a:lstStyle/>
          <a:p>
            <a:pPr marL="457200" indent="-457200">
              <a:spcBef>
                <a:spcPts val="600"/>
              </a:spcBef>
              <a:buClr>
                <a:schemeClr val="accent6"/>
              </a:buClr>
              <a:buFont typeface="+mj-lt"/>
              <a:buAutoNum type="arabicPeriod"/>
            </a:pPr>
            <a:r>
              <a:rPr lang="en-US" dirty="0"/>
              <a:t>Apply USACE resources toward the highest priority regional needs </a:t>
            </a:r>
            <a:endParaRPr lang="en-US" dirty="0" smtClean="0"/>
          </a:p>
          <a:p>
            <a:pPr marL="457200" indent="-457200">
              <a:spcBef>
                <a:spcPts val="600"/>
              </a:spcBef>
              <a:buClr>
                <a:schemeClr val="accent6"/>
              </a:buClr>
              <a:buFont typeface="+mj-lt"/>
              <a:buAutoNum type="arabicPeriod"/>
            </a:pPr>
            <a:r>
              <a:rPr lang="en-US" dirty="0" smtClean="0"/>
              <a:t>Increase </a:t>
            </a:r>
            <a:r>
              <a:rPr lang="en-US" dirty="0"/>
              <a:t>regional </a:t>
            </a:r>
            <a:r>
              <a:rPr lang="en-US" dirty="0" smtClean="0"/>
              <a:t>prediction </a:t>
            </a:r>
            <a:r>
              <a:rPr lang="en-US" dirty="0"/>
              <a:t>of future water resources needs </a:t>
            </a:r>
            <a:r>
              <a:rPr lang="en-US" dirty="0" smtClean="0"/>
              <a:t>through partnership</a:t>
            </a:r>
          </a:p>
          <a:p>
            <a:pPr marL="457200" indent="-457200">
              <a:spcBef>
                <a:spcPts val="600"/>
              </a:spcBef>
              <a:buClr>
                <a:schemeClr val="accent6"/>
              </a:buClr>
              <a:buFont typeface="+mj-lt"/>
              <a:buAutoNum type="arabicPeriod"/>
            </a:pPr>
            <a:r>
              <a:rPr lang="en-US" dirty="0" smtClean="0"/>
              <a:t>Deliver </a:t>
            </a:r>
            <a:r>
              <a:rPr lang="en-US" dirty="0"/>
              <a:t>products and solutions that address the critical watershed </a:t>
            </a:r>
            <a:r>
              <a:rPr lang="en-US" dirty="0" smtClean="0"/>
              <a:t>challenges</a:t>
            </a:r>
            <a:endParaRPr lang="en-US" dirty="0"/>
          </a:p>
          <a:p>
            <a:pPr marL="569913" lvl="1" indent="-342900">
              <a:spcBef>
                <a:spcPts val="600"/>
              </a:spcBef>
              <a:buClr>
                <a:schemeClr val="accent6"/>
              </a:buClr>
              <a:buFont typeface="Arial" panose="020B0604020202020204" pitchFamily="34" charset="0"/>
              <a:buChar char="•"/>
            </a:pPr>
            <a:r>
              <a:rPr lang="en-US" dirty="0"/>
              <a:t>River Forecasting and Water Management</a:t>
            </a:r>
          </a:p>
          <a:p>
            <a:pPr marL="569913" lvl="1" indent="-342900">
              <a:spcBef>
                <a:spcPts val="600"/>
              </a:spcBef>
              <a:buClr>
                <a:schemeClr val="accent6"/>
              </a:buClr>
              <a:buFont typeface="Arial" panose="020B0604020202020204" pitchFamily="34" charset="0"/>
              <a:buChar char="•"/>
            </a:pPr>
            <a:r>
              <a:rPr lang="en-US" dirty="0"/>
              <a:t>Hydraulic Modeling </a:t>
            </a:r>
          </a:p>
          <a:p>
            <a:pPr marL="569913" lvl="1" indent="-342900">
              <a:spcBef>
                <a:spcPts val="600"/>
              </a:spcBef>
              <a:buClr>
                <a:schemeClr val="accent6"/>
              </a:buClr>
              <a:buFont typeface="Arial" panose="020B0604020202020204" pitchFamily="34" charset="0"/>
              <a:buChar char="•"/>
            </a:pPr>
            <a:r>
              <a:rPr lang="en-US" dirty="0"/>
              <a:t>Watershed Study</a:t>
            </a:r>
          </a:p>
          <a:p>
            <a:pPr marL="569913" lvl="1" indent="-342900">
              <a:spcBef>
                <a:spcPts val="600"/>
              </a:spcBef>
              <a:buClr>
                <a:schemeClr val="accent6"/>
              </a:buClr>
              <a:buFont typeface="Arial" panose="020B0604020202020204" pitchFamily="34" charset="0"/>
              <a:buChar char="•"/>
            </a:pPr>
            <a:r>
              <a:rPr lang="en-US" dirty="0"/>
              <a:t>Silver Jackets Program</a:t>
            </a:r>
          </a:p>
          <a:p>
            <a:pPr marL="569913" lvl="1" indent="-342900">
              <a:spcBef>
                <a:spcPts val="600"/>
              </a:spcBef>
              <a:buClr>
                <a:schemeClr val="accent6"/>
              </a:buClr>
              <a:buFont typeface="Arial" panose="020B0604020202020204" pitchFamily="34" charset="0"/>
              <a:buChar char="•"/>
            </a:pPr>
            <a:r>
              <a:rPr lang="en-US" dirty="0"/>
              <a:t>Upper Mississippi River Restoration Program </a:t>
            </a:r>
          </a:p>
          <a:p>
            <a:pPr marL="569913" lvl="1" indent="-342900">
              <a:spcBef>
                <a:spcPts val="600"/>
              </a:spcBef>
              <a:buClr>
                <a:schemeClr val="accent6"/>
              </a:buClr>
              <a:buFont typeface="Arial" panose="020B0604020202020204" pitchFamily="34" charset="0"/>
              <a:buChar char="•"/>
            </a:pPr>
            <a:r>
              <a:rPr lang="en-US" dirty="0" smtClean="0"/>
              <a:t>Navigation Ecosystem Sustainability Program</a:t>
            </a:r>
            <a:endParaRPr lang="en-US" dirty="0"/>
          </a:p>
        </p:txBody>
      </p:sp>
    </p:spTree>
    <p:extLst>
      <p:ext uri="{BB962C8B-B14F-4D97-AF65-F5344CB8AC3E}">
        <p14:creationId xmlns:p14="http://schemas.microsoft.com/office/powerpoint/2010/main" val="2067524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1" y="994718"/>
            <a:ext cx="5722716" cy="4739012"/>
          </a:xfrm>
          <a:prstGeom prst="rect">
            <a:avLst/>
          </a:prstGeom>
        </p:spPr>
      </p:pic>
      <p:sp>
        <p:nvSpPr>
          <p:cNvPr id="2" name="Content Placeholder 1"/>
          <p:cNvSpPr>
            <a:spLocks noGrp="1"/>
          </p:cNvSpPr>
          <p:nvPr>
            <p:ph sz="quarter" idx="10"/>
          </p:nvPr>
        </p:nvSpPr>
        <p:spPr>
          <a:xfrm>
            <a:off x="185736" y="2239241"/>
            <a:ext cx="5991225" cy="1780861"/>
          </a:xfrm>
        </p:spPr>
        <p:txBody>
          <a:bodyPr/>
          <a:lstStyle/>
          <a:p>
            <a:pPr marL="342900" indent="-342900">
              <a:spcBef>
                <a:spcPts val="600"/>
              </a:spcBef>
              <a:buClr>
                <a:schemeClr val="accent6"/>
              </a:buClr>
              <a:buFont typeface="Arial" panose="020B0604020202020204" pitchFamily="34" charset="0"/>
              <a:buChar char="•"/>
            </a:pPr>
            <a:r>
              <a:rPr lang="en-US" b="1" dirty="0"/>
              <a:t>Fusion Team </a:t>
            </a:r>
          </a:p>
          <a:p>
            <a:pPr marL="342900" indent="-342900">
              <a:spcBef>
                <a:spcPts val="600"/>
              </a:spcBef>
              <a:buClr>
                <a:schemeClr val="accent6"/>
              </a:buClr>
              <a:buFont typeface="Arial" panose="020B0604020202020204" pitchFamily="34" charset="0"/>
              <a:buChar char="•"/>
            </a:pPr>
            <a:r>
              <a:rPr lang="en-US" b="1" dirty="0"/>
              <a:t>Corps Water Management System (CWMS</a:t>
            </a:r>
            <a:r>
              <a:rPr lang="en-US" b="1" dirty="0" smtClean="0"/>
              <a:t>)</a:t>
            </a:r>
            <a:endParaRPr lang="en-US" b="1" dirty="0"/>
          </a:p>
          <a:p>
            <a:endParaRPr lang="en-US" dirty="0"/>
          </a:p>
        </p:txBody>
      </p:sp>
      <p:sp>
        <p:nvSpPr>
          <p:cNvPr id="3" name="Title 2"/>
          <p:cNvSpPr>
            <a:spLocks noGrp="1"/>
          </p:cNvSpPr>
          <p:nvPr>
            <p:ph type="title"/>
          </p:nvPr>
        </p:nvSpPr>
        <p:spPr/>
        <p:txBody>
          <a:bodyPr/>
          <a:lstStyle/>
          <a:p>
            <a:r>
              <a:rPr lang="en-US" dirty="0"/>
              <a:t>River Forecasting &amp; Water </a:t>
            </a:r>
            <a:r>
              <a:rPr lang="en-US" dirty="0" smtClean="0"/>
              <a:t>Management</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42" y="5089031"/>
            <a:ext cx="2765907" cy="1424546"/>
          </a:xfrm>
          <a:prstGeom prst="rect">
            <a:avLst/>
          </a:prstGeom>
        </p:spPr>
      </p:pic>
    </p:spTree>
    <p:extLst>
      <p:ext uri="{BB962C8B-B14F-4D97-AF65-F5344CB8AC3E}">
        <p14:creationId xmlns:p14="http://schemas.microsoft.com/office/powerpoint/2010/main" val="1236504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UPPER MISSISSIPPI River Flood Risk Management HYDRAULIC MODEL</a:t>
            </a:r>
            <a:endParaRPr lang="en-US" dirty="0"/>
          </a:p>
        </p:txBody>
      </p:sp>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790" y="914400"/>
            <a:ext cx="7646553" cy="5734915"/>
          </a:xfrm>
          <a:prstGeom prst="rect">
            <a:avLst/>
          </a:prstGeom>
        </p:spPr>
      </p:pic>
    </p:spTree>
    <p:extLst>
      <p:ext uri="{BB962C8B-B14F-4D97-AF65-F5344CB8AC3E}">
        <p14:creationId xmlns:p14="http://schemas.microsoft.com/office/powerpoint/2010/main" val="399273067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USACE_All_Briefing_Template.pptx" id="{CC719B7E-43C4-4C3F-B922-20178EA2242F}" vid="{90AF11C1-4A6A-492F-BA33-9CB21374CD41}"/>
    </a:ext>
  </a:extLst>
</a:theme>
</file>

<file path=ppt/theme/theme2.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USACE_All_Briefing_Template.pptx" id="{CC719B7E-43C4-4C3F-B922-20178EA2242F}" vid="{38B76D0A-A08B-40BC-A70D-B8F889294E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USACE_All_Briefing_Template</Template>
  <TotalTime>838</TotalTime>
  <Words>414</Words>
  <Application>Microsoft Office PowerPoint</Application>
  <PresentationFormat>Widescreen</PresentationFormat>
  <Paragraphs>123</Paragraphs>
  <Slides>15</Slides>
  <Notes>15</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15</vt:i4>
      </vt:variant>
    </vt:vector>
  </HeadingPairs>
  <TitlesOfParts>
    <vt:vector size="26" baseType="lpstr">
      <vt:lpstr>MS PGothic</vt:lpstr>
      <vt:lpstr>MS PGothic</vt:lpstr>
      <vt:lpstr>Arial</vt:lpstr>
      <vt:lpstr>Benguiat Bk BT</vt:lpstr>
      <vt:lpstr>Calibri</vt:lpstr>
      <vt:lpstr>Gill Sans MT Condensed</vt:lpstr>
      <vt:lpstr>Times New Roman</vt:lpstr>
      <vt:lpstr>Wingdings</vt:lpstr>
      <vt:lpstr>Content Templates</vt:lpstr>
      <vt:lpstr>Chart Color Templates</vt:lpstr>
      <vt:lpstr>Presentation</vt:lpstr>
      <vt:lpstr>Integrated water resources management </vt:lpstr>
      <vt:lpstr>USACE GLOBALLY RESPONSIVE</vt:lpstr>
      <vt:lpstr>USACE Campaign Plan FY18-22</vt:lpstr>
      <vt:lpstr>MISSISSIPPI VALLEY DIVISION</vt:lpstr>
      <vt:lpstr>Integrated Water Resources Management</vt:lpstr>
      <vt:lpstr>     National Water Resource Challenges</vt:lpstr>
      <vt:lpstr>Path Forward</vt:lpstr>
      <vt:lpstr>River Forecasting &amp; Water Management</vt:lpstr>
      <vt:lpstr>UPPER MISSISSIPPI River Flood Risk Management HYDRAULIC MODEL</vt:lpstr>
      <vt:lpstr>UMR FLOOD RISK &amp; SEDIMENT MANAGEMENT</vt:lpstr>
      <vt:lpstr>Silver Jackets Interagency FRM Efforts</vt:lpstr>
      <vt:lpstr>UPPER MISSISSIPPI RIVER RESTORATION (UMRR) </vt:lpstr>
      <vt:lpstr>NAVIGATION AND ECOSYSTEM  SUSTAINABILITY PROGRAM</vt:lpstr>
      <vt:lpstr>It’s about balance</vt:lpstr>
      <vt:lpstr>THANK YOU</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Walker, Romanda L CIV USARMY CEMVS (US)</dc:creator>
  <cp:lastModifiedBy>Sullivan, Shawn F CIV USARMY CEMVS (US)</cp:lastModifiedBy>
  <cp:revision>78</cp:revision>
  <cp:lastPrinted>2018-10-10T13:58:45Z</cp:lastPrinted>
  <dcterms:created xsi:type="dcterms:W3CDTF">2018-09-21T14:25:17Z</dcterms:created>
  <dcterms:modified xsi:type="dcterms:W3CDTF">2018-10-10T20:15:15Z</dcterms:modified>
</cp:coreProperties>
</file>